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18"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3.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fontAlgn="auto">
              <a:lnSpc>
                <a:spcPct val="125000"/>
              </a:lnSpc>
            </a:pPr>
            <a:r>
              <a:rPr kumimoji="1" sz="4800" b="1" dirty="0" err="1">
                <a:latin typeface="Times New Roman" panose="02020603050405020304" pitchFamily="18" charset="0"/>
                <a:ea typeface="楷体" panose="02010609060101010101" charset="-122"/>
                <a:cs typeface="Times New Roman" panose="02020603050405020304" pitchFamily="18" charset="0"/>
              </a:rPr>
              <a:t>AI </a:t>
            </a:r>
            <a:r>
              <a:rPr kumimoji="1" lang="en-US" sz="4800" b="1" dirty="0" err="1">
                <a:latin typeface="Times New Roman" panose="02020603050405020304" pitchFamily="18" charset="0"/>
                <a:ea typeface="楷体" panose="02010609060101010101" charset="-122"/>
                <a:cs typeface="Times New Roman" panose="02020603050405020304" pitchFamily="18" charset="0"/>
              </a:rPr>
              <a:t>LLMs</a:t>
            </a:r>
            <a:r>
              <a:rPr kumimoji="1" sz="4800" b="1" dirty="0" err="1">
                <a:latin typeface="Times New Roman" panose="02020603050405020304" pitchFamily="18" charset="0"/>
                <a:ea typeface="楷体" panose="02010609060101010101" charset="-122"/>
                <a:cs typeface="Times New Roman" panose="02020603050405020304" pitchFamily="18" charset="0"/>
              </a:rPr>
              <a:t> </a:t>
            </a:r>
            <a:r>
              <a:rPr kumimoji="1" lang="en-US" sz="4800" b="1" dirty="0" err="1">
                <a:latin typeface="Times New Roman" panose="02020603050405020304" pitchFamily="18" charset="0"/>
                <a:ea typeface="楷体" panose="02010609060101010101" charset="-122"/>
                <a:cs typeface="Times New Roman" panose="02020603050405020304" pitchFamily="18" charset="0"/>
              </a:rPr>
              <a:t>S</a:t>
            </a:r>
            <a:r>
              <a:rPr kumimoji="1" sz="4800" b="1" dirty="0" err="1">
                <a:latin typeface="Times New Roman" panose="02020603050405020304" pitchFamily="18" charset="0"/>
                <a:ea typeface="楷体" panose="02010609060101010101" charset="-122"/>
                <a:cs typeface="Times New Roman" panose="02020603050405020304" pitchFamily="18" charset="0"/>
              </a:rPr>
              <a:t>tock </a:t>
            </a:r>
            <a:r>
              <a:rPr kumimoji="1" lang="en-US" sz="4800" b="1" dirty="0" err="1">
                <a:latin typeface="Times New Roman" panose="02020603050405020304" pitchFamily="18" charset="0"/>
                <a:ea typeface="楷体" panose="02010609060101010101" charset="-122"/>
                <a:cs typeface="Times New Roman" panose="02020603050405020304" pitchFamily="18" charset="0"/>
              </a:rPr>
              <a:t>R</a:t>
            </a:r>
            <a:r>
              <a:rPr kumimoji="1" sz="4800" b="1" dirty="0" err="1">
                <a:latin typeface="Times New Roman" panose="02020603050405020304" pitchFamily="18" charset="0"/>
                <a:ea typeface="楷体" panose="02010609060101010101" charset="-122"/>
                <a:cs typeface="Times New Roman" panose="02020603050405020304" pitchFamily="18" charset="0"/>
              </a:rPr>
              <a:t>esearch </a:t>
            </a:r>
            <a:r>
              <a:rPr kumimoji="1" lang="en-US" sz="4800" b="1" dirty="0" err="1">
                <a:latin typeface="Times New Roman" panose="02020603050405020304" pitchFamily="18" charset="0"/>
                <a:ea typeface="楷体" panose="02010609060101010101" charset="-122"/>
                <a:cs typeface="Times New Roman" panose="02020603050405020304" pitchFamily="18" charset="0"/>
              </a:rPr>
              <a:t>R</a:t>
            </a:r>
            <a:r>
              <a:rPr kumimoji="1" sz="4800" b="1" dirty="0" err="1">
                <a:latin typeface="Times New Roman" panose="02020603050405020304" pitchFamily="18" charset="0"/>
                <a:ea typeface="楷体" panose="02010609060101010101" charset="-122"/>
                <a:cs typeface="Times New Roman" panose="02020603050405020304" pitchFamily="18" charset="0"/>
              </a:rPr>
              <a:t>eport</a:t>
            </a:r>
            <a:endParaRPr kumimoji="1" sz="4800" b="1" dirty="0" err="1">
              <a:latin typeface="Times New Roman" panose="02020603050405020304" pitchFamily="18" charset="0"/>
              <a:ea typeface="楷体" panose="02010609060101010101" charset="-122"/>
              <a:cs typeface="Times New Roman" panose="02020603050405020304" pitchFamily="18" charset="0"/>
            </a:endParaRPr>
          </a:p>
        </p:txBody>
      </p:sp>
      <p:sp>
        <p:nvSpPr>
          <p:cNvPr id="3" name="副标题 2"/>
          <p:cNvSpPr>
            <a:spLocks noGrp="1"/>
          </p:cNvSpPr>
          <p:nvPr>
            <p:ph type="subTitle" idx="1"/>
          </p:nvPr>
        </p:nvSpPr>
        <p:spPr/>
        <p:txBody>
          <a:bodyPr/>
          <a:lstStyle/>
          <a:p>
            <a:r>
              <a:rPr kumimoji="1" lang="en-US" altLang="zh-SG" dirty="0" err="1">
                <a:latin typeface="Times New Roman" panose="02020603050405020304" pitchFamily="18" charset="0"/>
                <a:ea typeface="楷体" panose="02010609060101010101" charset="-122"/>
                <a:cs typeface="Times New Roman" panose="02020603050405020304" pitchFamily="18" charset="0"/>
              </a:rPr>
              <a:t>https://bangbangday.com/zh/report-gen/</a:t>
            </a:r>
            <a:endParaRPr kumimoji="1" lang="en-US" altLang="zh-SG" dirty="0" err="1">
              <a:latin typeface="Times New Roman" panose="02020603050405020304" pitchFamily="18" charset="0"/>
              <a:ea typeface="楷体" panose="02010609060101010101" charset="-122"/>
              <a:cs typeface="Times New Roman" panose="02020603050405020304" pitchFamily="18" charset="0"/>
            </a:endParaRPr>
          </a:p>
          <a:p>
            <a:endParaRPr kumimoji="1" lang="en-US" altLang="zh-SG" i="1" dirty="0" err="1">
              <a:latin typeface="Times New Roman" panose="02020603050405020304" pitchFamily="18" charset="0"/>
              <a:ea typeface="楷体" panose="02010609060101010101" charset="-122"/>
              <a:cs typeface="Times New Roman" panose="02020603050405020304" pitchFamily="18" charset="0"/>
              <a:sym typeface="+mn-ea"/>
            </a:endParaRPr>
          </a:p>
          <a:p>
            <a:r>
              <a:rPr kumimoji="1" lang="en-US" altLang="zh-SG" i="1" dirty="0" err="1">
                <a:latin typeface="Times New Roman" panose="02020603050405020304" pitchFamily="18" charset="0"/>
                <a:ea typeface="楷体" panose="02010609060101010101" charset="-122"/>
                <a:cs typeface="Times New Roman" panose="02020603050405020304" pitchFamily="18" charset="0"/>
                <a:sym typeface="+mn-ea"/>
              </a:rPr>
              <a:t>XtraFin</a:t>
            </a:r>
            <a:endParaRPr kumimoji="1" lang="en-US" altLang="zh-SG" dirty="0" err="1">
              <a:latin typeface="Times New Roman" panose="02020603050405020304" pitchFamily="18" charset="0"/>
              <a:ea typeface="楷体" panose="02010609060101010101" charset="-122"/>
              <a:cs typeface="Times New Roman" panose="02020603050405020304" pitchFamily="18" charset="0"/>
            </a:endParaRPr>
          </a:p>
          <a:p>
            <a:endParaRPr kumimoji="1" lang="en-US" altLang="zh-SG" dirty="0" err="1">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贵州茅台(600519.SH)研究报告(2024-03-27)_1"/>
          <p:cNvPicPr>
            <a:picLocks noChangeAspect="1"/>
          </p:cNvPicPr>
          <p:nvPr>
            <p:ph idx="1"/>
          </p:nvPr>
        </p:nvPicPr>
        <p:blipFill>
          <a:blip r:embed="rId1"/>
          <a:stretch>
            <a:fillRect/>
          </a:stretch>
        </p:blipFill>
        <p:spPr>
          <a:xfrm>
            <a:off x="851535" y="-13335"/>
            <a:ext cx="5309235" cy="6871335"/>
          </a:xfrm>
          <a:prstGeom prst="rect">
            <a:avLst/>
          </a:prstGeom>
        </p:spPr>
      </p:pic>
      <p:pic>
        <p:nvPicPr>
          <p:cNvPr id="5" name="图片 4" descr="贵州茅台(600519.SH)研究报告(2024-03-27)_2"/>
          <p:cNvPicPr>
            <a:picLocks noChangeAspect="1"/>
          </p:cNvPicPr>
          <p:nvPr/>
        </p:nvPicPr>
        <p:blipFill>
          <a:blip r:embed="rId2"/>
          <a:stretch>
            <a:fillRect/>
          </a:stretch>
        </p:blipFill>
        <p:spPr>
          <a:xfrm>
            <a:off x="6692900" y="-13335"/>
            <a:ext cx="529971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5" name="图片 4" descr="贵州茅台(600519.SH)研究报告(2024-03-27)_2"/>
          <p:cNvPicPr>
            <a:picLocks noChangeAspect="1"/>
          </p:cNvPicPr>
          <p:nvPr/>
        </p:nvPicPr>
        <p:blipFill>
          <a:blip r:embed="rId1"/>
          <a:stretch>
            <a:fillRect/>
          </a:stretch>
        </p:blipFill>
        <p:spPr>
          <a:xfrm>
            <a:off x="6692900" y="-13335"/>
            <a:ext cx="5299710" cy="6858000"/>
          </a:xfrm>
          <a:prstGeom prst="rect">
            <a:avLst/>
          </a:prstGeom>
        </p:spPr>
      </p:pic>
      <p:pic>
        <p:nvPicPr>
          <p:cNvPr id="3" name="图片 2" descr="宁德时代(300750.SZ)研究报告(2024-03-27)_1"/>
          <p:cNvPicPr>
            <a:picLocks noChangeAspect="1"/>
          </p:cNvPicPr>
          <p:nvPr/>
        </p:nvPicPr>
        <p:blipFill>
          <a:blip r:embed="rId2"/>
          <a:stretch>
            <a:fillRect/>
          </a:stretch>
        </p:blipFill>
        <p:spPr>
          <a:xfrm>
            <a:off x="836295" y="0"/>
            <a:ext cx="529971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kumimoji="1" lang="zh-CN" altLang="en-US" sz="3200" b="1" dirty="0">
                <a:latin typeface="Times New Roman" panose="02020603050405020304" pitchFamily="18" charset="0"/>
                <a:ea typeface="楷体" panose="02010609060101010101" charset="-122"/>
                <a:cs typeface="Times New Roman" panose="02020603050405020304" pitchFamily="18" charset="0"/>
              </a:rPr>
              <a:t>Our </a:t>
            </a:r>
            <a:r>
              <a:rPr kumimoji="1" lang="en-US" altLang="zh-CN" sz="3200" b="1" dirty="0">
                <a:latin typeface="Times New Roman" panose="02020603050405020304" pitchFamily="18" charset="0"/>
                <a:ea typeface="楷体" panose="02010609060101010101" charset="-122"/>
                <a:cs typeface="Times New Roman" panose="02020603050405020304" pitchFamily="18" charset="0"/>
              </a:rPr>
              <a:t>W</a:t>
            </a:r>
            <a:r>
              <a:rPr kumimoji="1" lang="zh-CN" altLang="en-US" sz="3200" b="1" dirty="0">
                <a:latin typeface="Times New Roman" panose="02020603050405020304" pitchFamily="18" charset="0"/>
                <a:ea typeface="楷体" panose="02010609060101010101" charset="-122"/>
                <a:cs typeface="Times New Roman" panose="02020603050405020304" pitchFamily="18" charset="0"/>
              </a:rPr>
              <a:t>ebsite</a:t>
            </a:r>
            <a:endParaRPr kumimoji="1" lang="zh-CN" altLang="en-US" sz="3200" b="1" dirty="0">
              <a:latin typeface="Times New Roman" panose="02020603050405020304" pitchFamily="18" charset="0"/>
              <a:ea typeface="楷体" panose="02010609060101010101" charset="-122"/>
              <a:cs typeface="Times New Roman" panose="02020603050405020304" pitchFamily="18" charset="0"/>
            </a:endParaRPr>
          </a:p>
        </p:txBody>
      </p:sp>
      <p:sp>
        <p:nvSpPr>
          <p:cNvPr id="3" name="内容占位符 2"/>
          <p:cNvSpPr>
            <a:spLocks noGrp="1"/>
          </p:cNvSpPr>
          <p:nvPr>
            <p:ph idx="1"/>
          </p:nvPr>
        </p:nvSpPr>
        <p:spPr/>
        <p:txBody>
          <a:bodyPr/>
          <a:lstStyle/>
          <a:p>
            <a:pPr marL="0" indent="0">
              <a:buNone/>
            </a:pPr>
            <a:r>
              <a:rPr kumimoji="1" lang="en-US" altLang="zh-SG" dirty="0" err="1">
                <a:latin typeface="Times New Roman" panose="02020603050405020304" pitchFamily="18" charset="0"/>
                <a:cs typeface="Times New Roman" panose="02020603050405020304" pitchFamily="18" charset="0"/>
                <a:sym typeface="+mn-ea"/>
              </a:rPr>
              <a:t>https://bangbangday.com/zh/report-gen/</a:t>
            </a:r>
            <a:endParaRPr kumimoji="1" lang="en-US" altLang="zh-SG" dirty="0" err="1">
              <a:latin typeface="Times New Roman" panose="02020603050405020304" pitchFamily="18" charset="0"/>
              <a:cs typeface="Times New Roman" panose="02020603050405020304" pitchFamily="18" charset="0"/>
            </a:endParaRPr>
          </a:p>
          <a:p>
            <a:pPr marL="0" indent="0">
              <a:buNone/>
            </a:pPr>
            <a:endParaRPr kumimoji="1" lang="zh-CN" altLang="en-US" dirty="0">
              <a:latin typeface="Times New Roman" panose="02020603050405020304" pitchFamily="18" charset="0"/>
              <a:cs typeface="Times New Roman" panose="02020603050405020304" pitchFamily="18" charset="0"/>
            </a:endParaRPr>
          </a:p>
          <a:p>
            <a:r>
              <a:rPr kumimoji="1" dirty="0">
                <a:latin typeface="Times New Roman" panose="02020603050405020304" pitchFamily="18" charset="0"/>
                <a:ea typeface="楷体" panose="02010609060101010101" charset="-122"/>
                <a:cs typeface="Times New Roman" panose="02020603050405020304" pitchFamily="18" charset="0"/>
              </a:rPr>
              <a:t>T</a:t>
            </a:r>
            <a:r>
              <a:rPr kumimoji="1" lang="en-US" dirty="0">
                <a:latin typeface="Times New Roman" panose="02020603050405020304" pitchFamily="18" charset="0"/>
                <a:ea typeface="楷体" panose="02010609060101010101" charset="-122"/>
                <a:cs typeface="Times New Roman" panose="02020603050405020304" pitchFamily="18" charset="0"/>
              </a:rPr>
              <a:t>est</a:t>
            </a:r>
            <a:r>
              <a:rPr kumimoji="1" dirty="0">
                <a:latin typeface="Times New Roman" panose="02020603050405020304" pitchFamily="18" charset="0"/>
                <a:ea typeface="楷体" panose="02010609060101010101" charset="-122"/>
                <a:cs typeface="Times New Roman" panose="02020603050405020304" pitchFamily="18" charset="0"/>
              </a:rPr>
              <a:t> </a:t>
            </a:r>
            <a:r>
              <a:rPr kumimoji="1" lang="en-US" dirty="0">
                <a:latin typeface="Times New Roman" panose="02020603050405020304" pitchFamily="18" charset="0"/>
                <a:ea typeface="楷体" panose="02010609060101010101" charset="-122"/>
                <a:cs typeface="Times New Roman" panose="02020603050405020304" pitchFamily="18" charset="0"/>
              </a:rPr>
              <a:t>A</a:t>
            </a:r>
            <a:r>
              <a:rPr kumimoji="1" dirty="0">
                <a:latin typeface="Times New Roman" panose="02020603050405020304" pitchFamily="18" charset="0"/>
                <a:ea typeface="楷体" panose="02010609060101010101" charset="-122"/>
                <a:cs typeface="Times New Roman" panose="02020603050405020304" pitchFamily="18" charset="0"/>
              </a:rPr>
              <a:t>ccount</a:t>
            </a:r>
            <a:r>
              <a:rPr kumimoji="1" lang="en-US" altLang="zh-CN" dirty="0">
                <a:latin typeface="Times New Roman" panose="02020603050405020304" pitchFamily="18" charset="0"/>
                <a:ea typeface="楷体" panose="02010609060101010101" charset="-122"/>
                <a:cs typeface="Times New Roman" panose="02020603050405020304" pitchFamily="18" charset="0"/>
              </a:rPr>
              <a:t>：</a:t>
            </a:r>
            <a:endParaRPr kumimoji="1" lang="en-US" altLang="zh-CN" dirty="0">
              <a:latin typeface="Times New Roman" panose="02020603050405020304" pitchFamily="18" charset="0"/>
              <a:ea typeface="楷体" panose="02010609060101010101" charset="-122"/>
              <a:cs typeface="Times New Roman" panose="02020603050405020304" pitchFamily="18" charset="0"/>
            </a:endParaRPr>
          </a:p>
          <a:p>
            <a:pPr marL="0" indent="0">
              <a:buNone/>
            </a:pPr>
            <a:r>
              <a:rPr kumimoji="1" lang="en-US" altLang="zh-CN"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ea typeface="楷体" panose="02010609060101010101" charset="-122"/>
                <a:cs typeface="Times New Roman" panose="02020603050405020304" pitchFamily="18" charset="0"/>
              </a:rPr>
              <a:t>Email: </a:t>
            </a:r>
            <a:r>
              <a:rPr kumimoji="1" lang="en-US" altLang="zh-CN" dirty="0">
                <a:latin typeface="Times New Roman" panose="02020603050405020304" pitchFamily="18" charset="0"/>
                <a:cs typeface="Times New Roman" panose="02020603050405020304" pitchFamily="18" charset="0"/>
              </a:rPr>
              <a:t>test7@gmail.com</a:t>
            </a:r>
            <a:endParaRPr kumimoji="1" lang="en-US" altLang="zh-CN" dirty="0">
              <a:latin typeface="Times New Roman" panose="02020603050405020304" pitchFamily="18" charset="0"/>
              <a:cs typeface="Times New Roman" panose="02020603050405020304" pitchFamily="18" charset="0"/>
            </a:endParaRPr>
          </a:p>
          <a:p>
            <a:pPr marL="0" indent="0">
              <a:buNone/>
            </a:pPr>
            <a:r>
              <a:rPr kumimoji="1" lang="en-US" altLang="zh-CN"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ea typeface="楷体" panose="02010609060101010101" charset="-122"/>
                <a:cs typeface="Times New Roman" panose="02020603050405020304" pitchFamily="18" charset="0"/>
              </a:rPr>
              <a:t>Password: </a:t>
            </a:r>
            <a:r>
              <a:rPr kumimoji="1" lang="en-US" altLang="zh-CN" dirty="0">
                <a:latin typeface="Times New Roman" panose="02020603050405020304" pitchFamily="18" charset="0"/>
                <a:cs typeface="Times New Roman" panose="02020603050405020304" pitchFamily="18" charset="0"/>
              </a:rPr>
              <a:t>WUDG461QiJx%ZuYLV9*aVmcW</a:t>
            </a:r>
            <a:endParaRPr kumimoji="1" lang="en-US" altLang="zh-CN" dirty="0">
              <a:latin typeface="Times New Roman" panose="02020603050405020304" pitchFamily="18" charset="0"/>
              <a:cs typeface="Times New Roman" panose="02020603050405020304" pitchFamily="18" charset="0"/>
            </a:endParaRPr>
          </a:p>
          <a:p>
            <a:pPr marL="0" indent="0">
              <a:buNone/>
            </a:pPr>
            <a:br>
              <a:rPr kumimoji="1" lang="en-US" altLang="zh-CN" dirty="0">
                <a:latin typeface="Times New Roman" panose="02020603050405020304" pitchFamily="18" charset="0"/>
                <a:cs typeface="Times New Roman" panose="02020603050405020304" pitchFamily="18" charset="0"/>
              </a:rPr>
            </a:br>
            <a:endParaRPr kumimoji="1"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sz="3200" b="1" dirty="0">
                <a:latin typeface="Times New Roman" panose="02020603050405020304" pitchFamily="18" charset="0"/>
                <a:ea typeface="楷体" panose="02010609060101010101" charset="-122"/>
                <a:cs typeface="Times New Roman" panose="02020603050405020304" pitchFamily="18" charset="0"/>
              </a:rPr>
              <a:t>In the future, we will..</a:t>
            </a:r>
            <a:r>
              <a:rPr kumimoji="1" lang="en-US" sz="3200" b="1" dirty="0">
                <a:latin typeface="Times New Roman" panose="02020603050405020304" pitchFamily="18" charset="0"/>
                <a:ea typeface="楷体" panose="02010609060101010101" charset="-122"/>
                <a:cs typeface="Times New Roman" panose="02020603050405020304" pitchFamily="18" charset="0"/>
              </a:rPr>
              <a:t>.</a:t>
            </a:r>
            <a:endParaRPr kumimoji="1" lang="en-US" sz="3200" b="1" dirty="0">
              <a:latin typeface="Times New Roman" panose="02020603050405020304" pitchFamily="18" charset="0"/>
              <a:ea typeface="楷体" panose="02010609060101010101" charset="-122"/>
              <a:cs typeface="Times New Roman" panose="02020603050405020304" pitchFamily="18" charset="0"/>
            </a:endParaRPr>
          </a:p>
        </p:txBody>
      </p:sp>
      <p:sp>
        <p:nvSpPr>
          <p:cNvPr id="3" name="内容占位符 2"/>
          <p:cNvSpPr>
            <a:spLocks noGrp="1"/>
          </p:cNvSpPr>
          <p:nvPr>
            <p:ph idx="1"/>
          </p:nvPr>
        </p:nvSpPr>
        <p:spPr/>
        <p:txBody>
          <a:bodyPr>
            <a:normAutofit fontScale="90000"/>
          </a:bodyPr>
          <a:lstStyle/>
          <a:p>
            <a:pPr fontAlgn="auto">
              <a:lnSpc>
                <a:spcPct val="150000"/>
              </a:lnSpc>
            </a:pPr>
            <a:r>
              <a:rPr kumimoji="1" lang="zh-CN" altLang="en-US" sz="3000" dirty="0">
                <a:latin typeface="Times New Roman" panose="02020603050405020304" pitchFamily="18" charset="0"/>
                <a:ea typeface="楷体" panose="02010609060101010101" charset="-122"/>
                <a:cs typeface="Times New Roman" panose="02020603050405020304" pitchFamily="18" charset="0"/>
              </a:rPr>
              <a:t>Generate more detailed stock research reports</a:t>
            </a:r>
            <a:endParaRPr kumimoji="1" lang="zh-CN" altLang="en-US" sz="3000" dirty="0">
              <a:latin typeface="Times New Roman" panose="02020603050405020304" pitchFamily="18" charset="0"/>
              <a:ea typeface="楷体" panose="02010609060101010101" charset="-122"/>
              <a:cs typeface="Times New Roman" panose="02020603050405020304" pitchFamily="18" charset="0"/>
            </a:endParaRPr>
          </a:p>
          <a:p>
            <a:pPr marL="457200" lvl="1" indent="0" algn="just" fontAlgn="auto">
              <a:lnSpc>
                <a:spcPct val="150000"/>
              </a:lnSpc>
              <a:buNone/>
            </a:pPr>
            <a:r>
              <a:rPr kumimoji="1" lang="zh-CN" altLang="en-US" sz="2000" dirty="0">
                <a:latin typeface="Times New Roman" panose="02020603050405020304" pitchFamily="18" charset="0"/>
                <a:ea typeface="楷体" panose="02010609060101010101" charset="-122"/>
                <a:cs typeface="Times New Roman" panose="02020603050405020304" pitchFamily="18" charset="0"/>
              </a:rPr>
              <a:t>We are committed to providing deeper and more detailed stock analysis by continuously enriching our database and optimizing our technology and models, enabling investors to access a richer and more valuable set of information.</a:t>
            </a:r>
            <a:endParaRPr kumimoji="1" lang="zh-CN" altLang="en-US" sz="2000" dirty="0">
              <a:latin typeface="Times New Roman" panose="02020603050405020304" pitchFamily="18" charset="0"/>
              <a:ea typeface="楷体" panose="02010609060101010101" charset="-122"/>
              <a:cs typeface="Times New Roman" panose="02020603050405020304" pitchFamily="18" charset="0"/>
            </a:endParaRPr>
          </a:p>
          <a:p>
            <a:pPr fontAlgn="auto">
              <a:lnSpc>
                <a:spcPct val="150000"/>
              </a:lnSpc>
            </a:pPr>
            <a:r>
              <a:rPr kumimoji="1" lang="zh-CN" altLang="en-US" sz="3000" dirty="0">
                <a:latin typeface="Times New Roman" panose="02020603050405020304" pitchFamily="18" charset="0"/>
                <a:ea typeface="楷体" panose="02010609060101010101" charset="-122"/>
                <a:cs typeface="Times New Roman" panose="02020603050405020304" pitchFamily="18" charset="0"/>
              </a:rPr>
              <a:t>Expand to generate stock research reports for US and HK stocks</a:t>
            </a:r>
            <a:endParaRPr kumimoji="1" lang="zh-CN" altLang="en-US" sz="3000" dirty="0">
              <a:latin typeface="Times New Roman" panose="02020603050405020304" pitchFamily="18" charset="0"/>
              <a:ea typeface="楷体" panose="02010609060101010101" charset="-122"/>
              <a:cs typeface="Times New Roman" panose="02020603050405020304" pitchFamily="18" charset="0"/>
            </a:endParaRPr>
          </a:p>
          <a:p>
            <a:pPr marL="457200" lvl="1" indent="0" algn="just" fontAlgn="auto">
              <a:lnSpc>
                <a:spcPct val="150000"/>
              </a:lnSpc>
              <a:buNone/>
            </a:pPr>
            <a:r>
              <a:rPr kumimoji="1" lang="zh-CN" altLang="en-US" sz="2000" dirty="0">
                <a:latin typeface="Times New Roman" panose="02020603050405020304" pitchFamily="18" charset="0"/>
                <a:ea typeface="楷体" panose="02010609060101010101" charset="-122"/>
                <a:cs typeface="Times New Roman" panose="02020603050405020304" pitchFamily="18" charset="0"/>
              </a:rPr>
              <a:t>We will meet the diverse market demands and expand our service coverage to the US and HK stock markets, helping investors grasp international investment opportunities, making investment decisions more comprehensive and precise.</a:t>
            </a:r>
            <a:endParaRPr kumimoji="1" lang="zh-CN" altLang="en-US" sz="2000" dirty="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en-US" altLang="zh-CN" sz="3200" b="1">
                <a:latin typeface="Times New Roman" panose="02020603050405020304" pitchFamily="18" charset="0"/>
                <a:ea typeface="楷体" panose="02010609060101010101" charset="-122"/>
                <a:cs typeface="Times New Roman" panose="02020603050405020304" pitchFamily="18" charset="0"/>
              </a:rPr>
              <a:t>Limitations of Manual Stock Research Report</a:t>
            </a:r>
            <a:endParaRPr lang="en-US" altLang="zh-CN" sz="3200" b="1">
              <a:latin typeface="Times New Roman" panose="02020603050405020304" pitchFamily="18" charset="0"/>
              <a:ea typeface="楷体" panose="02010609060101010101" charset="-122"/>
              <a:cs typeface="Times New Roman" panose="02020603050405020304" pitchFamily="18" charset="0"/>
            </a:endParaRPr>
          </a:p>
        </p:txBody>
      </p:sp>
      <p:sp>
        <p:nvSpPr>
          <p:cNvPr id="4" name="圆角矩形 3"/>
          <p:cNvSpPr/>
          <p:nvPr/>
        </p:nvSpPr>
        <p:spPr>
          <a:xfrm>
            <a:off x="905510" y="2233930"/>
            <a:ext cx="3354705" cy="278574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p>
            <a:pPr algn="just"/>
            <a:r>
              <a:rPr lang="zh-CN" altLang="en-US" sz="16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rPr>
              <a:t>1. Cost and Barrier Issues</a:t>
            </a:r>
            <a:endParaRPr lang="zh-CN" altLang="en-US" sz="16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a:p>
            <a:pPr algn="just"/>
            <a:endParaRPr lang="zh-CN" altLang="en-US" sz="1400">
              <a:latin typeface="Times New Roman" panose="02020603050405020304" pitchFamily="18" charset="0"/>
              <a:ea typeface="楷体" panose="02010609060101010101" charset="-122"/>
              <a:cs typeface="Times New Roman" panose="02020603050405020304" pitchFamily="18" charset="0"/>
            </a:endParaRPr>
          </a:p>
          <a:p>
            <a:pPr algn="just"/>
            <a:r>
              <a:rPr sz="1400">
                <a:latin typeface="Times New Roman" panose="02020603050405020304" pitchFamily="18" charset="0"/>
                <a:ea typeface="楷体" panose="02010609060101010101" charset="-122"/>
                <a:cs typeface="Times New Roman" panose="02020603050405020304" pitchFamily="18" charset="0"/>
              </a:rPr>
              <a:t>a) High Costs: Compiling stock research reports requires a significant investment of time and manpower, making the costs relatively high.</a:t>
            </a:r>
            <a:endParaRPr sz="1400">
              <a:latin typeface="Times New Roman" panose="02020603050405020304" pitchFamily="18" charset="0"/>
              <a:ea typeface="楷体" panose="02010609060101010101" charset="-122"/>
              <a:cs typeface="Times New Roman" panose="02020603050405020304" pitchFamily="18" charset="0"/>
            </a:endParaRPr>
          </a:p>
          <a:p>
            <a:pPr algn="just"/>
            <a:r>
              <a:rPr sz="1400">
                <a:latin typeface="Times New Roman" panose="02020603050405020304" pitchFamily="18" charset="0"/>
                <a:ea typeface="楷体" panose="02010609060101010101" charset="-122"/>
                <a:cs typeface="Times New Roman" panose="02020603050405020304" pitchFamily="18" charset="0"/>
              </a:rPr>
              <a:t>b) Professional Barriers: Producing stock research reports requires certain professional knowledge and background, placing higher demands on the authors.</a:t>
            </a:r>
            <a:endParaRPr sz="1400">
              <a:latin typeface="Times New Roman" panose="02020603050405020304" pitchFamily="18" charset="0"/>
              <a:ea typeface="楷体" panose="02010609060101010101" charset="-122"/>
              <a:cs typeface="Times New Roman" panose="02020603050405020304" pitchFamily="18" charset="0"/>
            </a:endParaRPr>
          </a:p>
        </p:txBody>
      </p:sp>
      <p:sp>
        <p:nvSpPr>
          <p:cNvPr id="5" name="圆角矩形 4"/>
          <p:cNvSpPr/>
          <p:nvPr/>
        </p:nvSpPr>
        <p:spPr>
          <a:xfrm>
            <a:off x="4403090" y="2233930"/>
            <a:ext cx="3509645" cy="278511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p>
            <a:pPr algn="just">
              <a:buClrTx/>
              <a:buSzTx/>
              <a:buNone/>
            </a:pPr>
            <a:r>
              <a:rPr lang="zh-CN" altLang="en-US" sz="16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rPr>
              <a:t>2. Content Issues</a:t>
            </a:r>
            <a:endParaRPr lang="zh-CN" altLang="en-US" sz="16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a:p>
            <a:pPr algn="just">
              <a:buClrTx/>
              <a:buSzTx/>
              <a:buNone/>
            </a:pPr>
            <a:endParaRPr lang="zh-CN" altLang="en-US" sz="14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a:p>
            <a:pPr algn="just">
              <a:buClrTx/>
              <a:buSzTx/>
              <a:buNone/>
            </a:pPr>
            <a:r>
              <a:rPr sz="1400">
                <a:latin typeface="Times New Roman" panose="02020603050405020304" pitchFamily="18" charset="0"/>
                <a:ea typeface="楷体" panose="02010609060101010101" charset="-122"/>
                <a:cs typeface="Times New Roman" panose="02020603050405020304" pitchFamily="18" charset="0"/>
              </a:rPr>
              <a:t>a) Incomplete Data: The data sources reviewed are limited and lack comprehensiveness.</a:t>
            </a:r>
            <a:endParaRPr sz="1400">
              <a:latin typeface="Times New Roman" panose="02020603050405020304" pitchFamily="18" charset="0"/>
              <a:ea typeface="楷体" panose="02010609060101010101" charset="-122"/>
              <a:cs typeface="Times New Roman" panose="02020603050405020304" pitchFamily="18" charset="0"/>
            </a:endParaRPr>
          </a:p>
          <a:p>
            <a:pPr algn="just">
              <a:buClrTx/>
              <a:buSzTx/>
              <a:buNone/>
            </a:pPr>
            <a:r>
              <a:rPr sz="1400">
                <a:latin typeface="Times New Roman" panose="02020603050405020304" pitchFamily="18" charset="0"/>
                <a:ea typeface="楷体" panose="02010609060101010101" charset="-122"/>
                <a:cs typeface="Times New Roman" panose="02020603050405020304" pitchFamily="18" charset="0"/>
              </a:rPr>
              <a:t>b) Subjectivity Influence: Stock research reports may include the author's personal preferences and viewpoints, thus affecting the objectivity of the report.</a:t>
            </a:r>
            <a:endParaRPr sz="1400">
              <a:latin typeface="Times New Roman" panose="02020603050405020304" pitchFamily="18" charset="0"/>
              <a:ea typeface="楷体" panose="02010609060101010101" charset="-122"/>
              <a:cs typeface="Times New Roman" panose="02020603050405020304" pitchFamily="18" charset="0"/>
            </a:endParaRPr>
          </a:p>
        </p:txBody>
      </p:sp>
      <p:sp>
        <p:nvSpPr>
          <p:cNvPr id="6" name="圆角矩形 5"/>
          <p:cNvSpPr/>
          <p:nvPr/>
        </p:nvSpPr>
        <p:spPr>
          <a:xfrm>
            <a:off x="8055610" y="2233930"/>
            <a:ext cx="3563620" cy="278511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p>
            <a:pPr algn="just">
              <a:buClrTx/>
              <a:buSzTx/>
              <a:buFontTx/>
            </a:pPr>
            <a:r>
              <a:rPr lang="zh-CN" altLang="en-US" sz="16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rPr>
              <a:t>3. Usability Issues</a:t>
            </a:r>
            <a:endParaRPr lang="zh-CN" altLang="en-US" sz="16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a:p>
            <a:pPr algn="just"/>
            <a:endParaRPr lang="zh-CN" altLang="en-US">
              <a:latin typeface="楷体" panose="02010609060101010101" charset="-122"/>
              <a:ea typeface="楷体" panose="02010609060101010101" charset="-122"/>
              <a:cs typeface="楷体" panose="02010609060101010101" charset="-122"/>
            </a:endParaRPr>
          </a:p>
          <a:p>
            <a:pPr algn="just">
              <a:buClrTx/>
              <a:buSzTx/>
              <a:buNone/>
            </a:pPr>
            <a:r>
              <a:rPr sz="1400">
                <a:latin typeface="Times New Roman" panose="02020603050405020304" pitchFamily="18" charset="0"/>
                <a:ea typeface="楷体" panose="02010609060101010101" charset="-122"/>
                <a:cs typeface="Times New Roman" panose="02020603050405020304" pitchFamily="18" charset="0"/>
              </a:rPr>
              <a:t>a) Poor Timeliness: Stock research reports are difficult to update in real-time, potentially failing to immediately reflect the latest information or data changes.</a:t>
            </a:r>
            <a:endParaRPr sz="1400">
              <a:latin typeface="Times New Roman" panose="02020603050405020304" pitchFamily="18" charset="0"/>
              <a:ea typeface="楷体" panose="02010609060101010101" charset="-122"/>
              <a:cs typeface="Times New Roman" panose="02020603050405020304" pitchFamily="18" charset="0"/>
            </a:endParaRPr>
          </a:p>
          <a:p>
            <a:pPr algn="just">
              <a:buClrTx/>
              <a:buSzTx/>
              <a:buNone/>
            </a:pPr>
            <a:r>
              <a:rPr sz="1400">
                <a:latin typeface="Times New Roman" panose="02020603050405020304" pitchFamily="18" charset="0"/>
                <a:ea typeface="楷体" panose="02010609060101010101" charset="-122"/>
                <a:cs typeface="Times New Roman" panose="02020603050405020304" pitchFamily="18" charset="0"/>
              </a:rPr>
              <a:t>b) Difficult to Understand: The professional terminology and complex data analyses used in stock research reports may be difficult for non-professional readers to understand.</a:t>
            </a:r>
            <a:endParaRPr sz="1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8166100" y="1354455"/>
            <a:ext cx="2126615" cy="40874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buClrTx/>
              <a:buSzTx/>
              <a:buFontTx/>
            </a:pPr>
            <a:r>
              <a:rPr lang="zh-CN" altLang="en-US" sz="2000"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News</a:t>
            </a:r>
            <a:endParaRPr lang="zh-CN" altLang="en-US" sz="2400" b="1">
              <a:effectLst>
                <a:outerShdw blurRad="38100" dist="38100" dir="2700000" algn="tl">
                  <a:srgbClr val="000000">
                    <a:alpha val="43137"/>
                  </a:srgbClr>
                </a:outerShdw>
              </a:effectLst>
              <a:latin typeface="楷体" panose="02010609060101010101" charset="-122"/>
              <a:ea typeface="楷体" panose="02010609060101010101" charset="-122"/>
            </a:endParaRPr>
          </a:p>
          <a:p>
            <a:pPr algn="ctr"/>
            <a:endParaRPr lang="zh-CN" altLang="en-US" b="1"/>
          </a:p>
          <a:p>
            <a:pPr algn="ctr"/>
            <a:endParaRPr lang="zh-CN" altLang="en-US" b="1"/>
          </a:p>
          <a:p>
            <a:pPr algn="ctr"/>
            <a:endParaRPr lang="zh-CN" altLang="en-US" b="1"/>
          </a:p>
          <a:p>
            <a:pPr algn="ctr"/>
            <a:endParaRPr lang="zh-CN" altLang="en-US" b="1"/>
          </a:p>
          <a:p>
            <a:pPr algn="ctr"/>
            <a:endParaRPr lang="zh-CN" altLang="en-US" b="1"/>
          </a:p>
          <a:p>
            <a:pPr algn="ctr"/>
            <a:endParaRPr lang="en-US" altLang="zh-CN" b="1"/>
          </a:p>
          <a:p>
            <a:pPr algn="ctr"/>
            <a:endParaRPr lang="en-US" altLang="zh-CN" b="1"/>
          </a:p>
          <a:p>
            <a:pPr algn="ctr"/>
            <a:endParaRPr lang="en-US" altLang="zh-CN" b="1"/>
          </a:p>
          <a:p>
            <a:pPr algn="ctr"/>
            <a:endParaRPr lang="en-US" altLang="zh-CN" b="1"/>
          </a:p>
          <a:p>
            <a:pPr algn="ctr"/>
            <a:endParaRPr lang="en-US" altLang="zh-CN" b="1"/>
          </a:p>
          <a:p>
            <a:pPr algn="ctr"/>
            <a:endParaRPr lang="en-US" altLang="zh-CN" b="1"/>
          </a:p>
        </p:txBody>
      </p:sp>
      <p:sp>
        <p:nvSpPr>
          <p:cNvPr id="10" name="圆角矩形 9"/>
          <p:cNvSpPr/>
          <p:nvPr/>
        </p:nvSpPr>
        <p:spPr>
          <a:xfrm>
            <a:off x="1798320" y="1367790"/>
            <a:ext cx="2223135" cy="418592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buClrTx/>
              <a:buSzTx/>
              <a:buFontTx/>
            </a:pPr>
            <a:r>
              <a:rPr lang="zh-CN" altLang="en-US" sz="2000"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Fundamentals</a:t>
            </a:r>
            <a:endParaRPr lang="zh-CN" altLang="en-US" sz="2000" b="1">
              <a:effectLst>
                <a:outerShdw blurRad="38100" dist="38100" dir="2700000" algn="tl">
                  <a:srgbClr val="000000">
                    <a:alpha val="43137"/>
                  </a:srgbClr>
                </a:outerShdw>
              </a:effectLst>
              <a:latin typeface="楷体" panose="02010609060101010101" charset="-122"/>
              <a:ea typeface="楷体" panose="02010609060101010101" charset="-122"/>
            </a:endParaRPr>
          </a:p>
          <a:p>
            <a:pPr algn="ctr"/>
            <a:endParaRPr lang="zh-CN" altLang="en-US" b="1"/>
          </a:p>
          <a:p>
            <a:pPr algn="ctr"/>
            <a:endParaRPr lang="zh-CN" altLang="en-US" b="1"/>
          </a:p>
          <a:p>
            <a:pPr algn="ctr"/>
            <a:endParaRPr lang="zh-CN" altLang="en-US" b="1"/>
          </a:p>
          <a:p>
            <a:pPr algn="ctr"/>
            <a:endParaRPr lang="zh-CN" altLang="en-US" b="1"/>
          </a:p>
          <a:p>
            <a:pPr algn="ctr"/>
            <a:endParaRPr lang="zh-CN" altLang="en-US" b="1"/>
          </a:p>
          <a:p>
            <a:pPr algn="ctr"/>
            <a:endParaRPr lang="en-US" altLang="zh-CN" b="1"/>
          </a:p>
          <a:p>
            <a:pPr algn="ctr"/>
            <a:endParaRPr lang="en-US" altLang="zh-CN" b="1"/>
          </a:p>
          <a:p>
            <a:pPr algn="ctr"/>
            <a:endParaRPr lang="en-US" altLang="zh-CN" b="1"/>
          </a:p>
          <a:p>
            <a:pPr algn="ctr"/>
            <a:endParaRPr lang="en-US" altLang="zh-CN" b="1"/>
          </a:p>
          <a:p>
            <a:pPr algn="ctr"/>
            <a:endParaRPr lang="en-US" altLang="zh-CN" b="1"/>
          </a:p>
          <a:p>
            <a:pPr algn="ctr"/>
            <a:endParaRPr lang="en-US" altLang="zh-CN" b="1"/>
          </a:p>
        </p:txBody>
      </p:sp>
      <p:sp>
        <p:nvSpPr>
          <p:cNvPr id="4" name="圆角矩形 3"/>
          <p:cNvSpPr/>
          <p:nvPr/>
        </p:nvSpPr>
        <p:spPr>
          <a:xfrm>
            <a:off x="2044065" y="2357755"/>
            <a:ext cx="1747520" cy="63246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latin typeface="Times New Roman" panose="02020603050405020304" pitchFamily="18" charset="0"/>
                <a:ea typeface="楷体" panose="02010609060101010101" charset="-122"/>
                <a:cs typeface="Times New Roman" panose="02020603050405020304" pitchFamily="18" charset="0"/>
              </a:rPr>
              <a:t>Financial Report</a:t>
            </a:r>
            <a:r>
              <a:rPr lang="en-US" altLang="zh-CN" sz="1400">
                <a:latin typeface="Times New Roman" panose="02020603050405020304" pitchFamily="18" charset="0"/>
                <a:ea typeface="楷体" panose="02010609060101010101" charset="-122"/>
                <a:cs typeface="Times New Roman" panose="02020603050405020304" pitchFamily="18" charset="0"/>
              </a:rPr>
              <a:t>s</a:t>
            </a:r>
            <a:endParaRPr lang="en-US" altLang="zh-CN" sz="1400">
              <a:latin typeface="Times New Roman" panose="02020603050405020304" pitchFamily="18" charset="0"/>
              <a:ea typeface="楷体" panose="02010609060101010101" charset="-122"/>
              <a:cs typeface="Times New Roman" panose="02020603050405020304" pitchFamily="18" charset="0"/>
            </a:endParaRPr>
          </a:p>
        </p:txBody>
      </p:sp>
      <p:sp>
        <p:nvSpPr>
          <p:cNvPr id="7" name="圆角矩形 6"/>
          <p:cNvSpPr/>
          <p:nvPr/>
        </p:nvSpPr>
        <p:spPr>
          <a:xfrm>
            <a:off x="2051050" y="4678680"/>
            <a:ext cx="1741170" cy="63246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sz="1400">
                <a:latin typeface="Times New Roman" panose="02020603050405020304" pitchFamily="18" charset="0"/>
                <a:ea typeface="楷体" panose="02010609060101010101" charset="-122"/>
                <a:cs typeface="Times New Roman" panose="02020603050405020304" pitchFamily="18" charset="0"/>
              </a:rPr>
              <a:t>Valuation Analysis</a:t>
            </a:r>
            <a:endParaRPr lang="zh-CN" altLang="en-US" sz="1400">
              <a:latin typeface="Times New Roman" panose="02020603050405020304" pitchFamily="18" charset="0"/>
              <a:ea typeface="楷体" panose="02010609060101010101" charset="-122"/>
              <a:cs typeface="Times New Roman" panose="02020603050405020304" pitchFamily="18" charset="0"/>
            </a:endParaRPr>
          </a:p>
        </p:txBody>
      </p:sp>
      <p:sp>
        <p:nvSpPr>
          <p:cNvPr id="8" name="圆角矩形 7"/>
          <p:cNvSpPr/>
          <p:nvPr/>
        </p:nvSpPr>
        <p:spPr>
          <a:xfrm>
            <a:off x="8277225" y="3761740"/>
            <a:ext cx="1903095" cy="63246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latin typeface="Times New Roman" panose="02020603050405020304" pitchFamily="18" charset="0"/>
                <a:ea typeface="楷体" panose="02010609060101010101" charset="-122"/>
                <a:cs typeface="Times New Roman" panose="02020603050405020304" pitchFamily="18" charset="0"/>
              </a:rPr>
              <a:t>Market Sentiments</a:t>
            </a:r>
            <a:endParaRPr lang="en-US" altLang="zh-CN" sz="1400">
              <a:latin typeface="Times New Roman" panose="02020603050405020304" pitchFamily="18" charset="0"/>
              <a:ea typeface="楷体" panose="02010609060101010101" charset="-122"/>
              <a:cs typeface="Times New Roman" panose="02020603050405020304" pitchFamily="18" charset="0"/>
            </a:endParaRPr>
          </a:p>
        </p:txBody>
      </p:sp>
      <p:sp>
        <p:nvSpPr>
          <p:cNvPr id="11" name="圆角矩形 10"/>
          <p:cNvSpPr/>
          <p:nvPr/>
        </p:nvSpPr>
        <p:spPr>
          <a:xfrm>
            <a:off x="2051050" y="3909695"/>
            <a:ext cx="1741170" cy="63246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sz="1400">
                <a:latin typeface="Times New Roman" panose="02020603050405020304" pitchFamily="18" charset="0"/>
                <a:ea typeface="楷体" panose="02010609060101010101" charset="-122"/>
                <a:cs typeface="Times New Roman" panose="02020603050405020304" pitchFamily="18" charset="0"/>
              </a:rPr>
              <a:t>Financial Statements</a:t>
            </a:r>
            <a:endParaRPr lang="zh-CN" altLang="en-US" sz="1400">
              <a:latin typeface="Times New Roman" panose="02020603050405020304" pitchFamily="18" charset="0"/>
              <a:ea typeface="楷体" panose="02010609060101010101" charset="-122"/>
              <a:cs typeface="Times New Roman" panose="02020603050405020304" pitchFamily="18" charset="0"/>
            </a:endParaRPr>
          </a:p>
        </p:txBody>
      </p:sp>
      <p:sp>
        <p:nvSpPr>
          <p:cNvPr id="12" name="圆角矩形 11"/>
          <p:cNvSpPr/>
          <p:nvPr/>
        </p:nvSpPr>
        <p:spPr>
          <a:xfrm>
            <a:off x="8278495" y="2952750"/>
            <a:ext cx="1901190" cy="63246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latin typeface="Times New Roman" panose="02020603050405020304" pitchFamily="18" charset="0"/>
                <a:ea typeface="楷体" panose="02010609060101010101" charset="-122"/>
                <a:cs typeface="Times New Roman" panose="02020603050405020304" pitchFamily="18" charset="0"/>
              </a:rPr>
              <a:t>Organization Ratings</a:t>
            </a:r>
            <a:endParaRPr lang="en-US" altLang="zh-CN" sz="1400">
              <a:latin typeface="Times New Roman" panose="02020603050405020304" pitchFamily="18" charset="0"/>
              <a:ea typeface="楷体" panose="02010609060101010101" charset="-122"/>
              <a:cs typeface="Times New Roman" panose="02020603050405020304" pitchFamily="18" charset="0"/>
            </a:endParaRPr>
          </a:p>
        </p:txBody>
      </p:sp>
      <p:sp>
        <p:nvSpPr>
          <p:cNvPr id="13" name="圆角矩形 12"/>
          <p:cNvSpPr/>
          <p:nvPr/>
        </p:nvSpPr>
        <p:spPr>
          <a:xfrm>
            <a:off x="8286750" y="2219960"/>
            <a:ext cx="1893570" cy="55626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sz="1400">
                <a:latin typeface="Times New Roman" panose="02020603050405020304" pitchFamily="18" charset="0"/>
                <a:ea typeface="楷体" panose="02010609060101010101" charset="-122"/>
                <a:cs typeface="Times New Roman" panose="02020603050405020304" pitchFamily="18" charset="0"/>
              </a:rPr>
              <a:t>Analyst </a:t>
            </a:r>
            <a:r>
              <a:rPr lang="en-US" altLang="zh-CN" sz="1400">
                <a:latin typeface="Times New Roman" panose="02020603050405020304" pitchFamily="18" charset="0"/>
                <a:ea typeface="楷体" panose="02010609060101010101" charset="-122"/>
                <a:cs typeface="Times New Roman" panose="02020603050405020304" pitchFamily="18" charset="0"/>
              </a:rPr>
              <a:t>P</a:t>
            </a:r>
            <a:r>
              <a:rPr lang="zh-CN" altLang="en-US" sz="1400">
                <a:latin typeface="Times New Roman" panose="02020603050405020304" pitchFamily="18" charset="0"/>
                <a:ea typeface="楷体" panose="02010609060101010101" charset="-122"/>
                <a:cs typeface="Times New Roman" panose="02020603050405020304" pitchFamily="18" charset="0"/>
              </a:rPr>
              <a:t>rediction</a:t>
            </a:r>
            <a:r>
              <a:rPr lang="en-US" altLang="zh-CN" sz="1400">
                <a:latin typeface="Times New Roman" panose="02020603050405020304" pitchFamily="18" charset="0"/>
                <a:ea typeface="楷体" panose="02010609060101010101" charset="-122"/>
                <a:cs typeface="Times New Roman" panose="02020603050405020304" pitchFamily="18" charset="0"/>
              </a:rPr>
              <a:t>s</a:t>
            </a:r>
            <a:endParaRPr lang="en-US" altLang="zh-CN" sz="1400">
              <a:latin typeface="Times New Roman" panose="02020603050405020304" pitchFamily="18" charset="0"/>
              <a:ea typeface="楷体" panose="02010609060101010101" charset="-122"/>
              <a:cs typeface="Times New Roman" panose="02020603050405020304" pitchFamily="18" charset="0"/>
            </a:endParaRPr>
          </a:p>
        </p:txBody>
      </p:sp>
      <p:sp>
        <p:nvSpPr>
          <p:cNvPr id="14" name="圆角矩形 13"/>
          <p:cNvSpPr/>
          <p:nvPr/>
        </p:nvSpPr>
        <p:spPr>
          <a:xfrm>
            <a:off x="1818640" y="3140710"/>
            <a:ext cx="2183130" cy="63246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latin typeface="Times New Roman" panose="02020603050405020304" pitchFamily="18" charset="0"/>
                <a:ea typeface="楷体" panose="02010609060101010101" charset="-122"/>
                <a:cs typeface="Times New Roman" panose="02020603050405020304" pitchFamily="18" charset="0"/>
              </a:rPr>
              <a:t>Relative Reserach Reports</a:t>
            </a:r>
            <a:endParaRPr lang="zh-CN" altLang="en-US" sz="1400">
              <a:latin typeface="Times New Roman" panose="02020603050405020304" pitchFamily="18" charset="0"/>
              <a:ea typeface="楷体" panose="02010609060101010101" charset="-122"/>
              <a:cs typeface="Times New Roman" panose="02020603050405020304" pitchFamily="18" charset="0"/>
            </a:endParaRPr>
          </a:p>
        </p:txBody>
      </p:sp>
      <p:sp>
        <p:nvSpPr>
          <p:cNvPr id="16" name="圆角矩形 15"/>
          <p:cNvSpPr/>
          <p:nvPr/>
        </p:nvSpPr>
        <p:spPr>
          <a:xfrm>
            <a:off x="8286750" y="4552315"/>
            <a:ext cx="1892935" cy="63246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latin typeface="Times New Roman" panose="02020603050405020304" pitchFamily="18" charset="0"/>
                <a:ea typeface="楷体" panose="02010609060101010101" charset="-122"/>
                <a:cs typeface="Times New Roman" panose="02020603050405020304" pitchFamily="18" charset="0"/>
              </a:rPr>
              <a:t>L</a:t>
            </a:r>
            <a:r>
              <a:rPr lang="zh-CN" altLang="en-US" sz="1400">
                <a:latin typeface="Times New Roman" panose="02020603050405020304" pitchFamily="18" charset="0"/>
                <a:ea typeface="楷体" panose="02010609060101010101" charset="-122"/>
                <a:cs typeface="Times New Roman" panose="02020603050405020304" pitchFamily="18" charset="0"/>
              </a:rPr>
              <a:t>atest </a:t>
            </a:r>
            <a:r>
              <a:rPr lang="en-US" altLang="zh-CN" sz="1400">
                <a:latin typeface="Times New Roman" panose="02020603050405020304" pitchFamily="18" charset="0"/>
                <a:ea typeface="楷体" panose="02010609060101010101" charset="-122"/>
                <a:cs typeface="Times New Roman" panose="02020603050405020304" pitchFamily="18" charset="0"/>
              </a:rPr>
              <a:t>N</a:t>
            </a:r>
            <a:r>
              <a:rPr lang="zh-CN" altLang="en-US" sz="1400">
                <a:latin typeface="Times New Roman" panose="02020603050405020304" pitchFamily="18" charset="0"/>
                <a:ea typeface="楷体" panose="02010609060101010101" charset="-122"/>
                <a:cs typeface="Times New Roman" panose="02020603050405020304" pitchFamily="18" charset="0"/>
              </a:rPr>
              <a:t>ews</a:t>
            </a:r>
            <a:endParaRPr lang="zh-CN" altLang="en-US" sz="1400">
              <a:latin typeface="Times New Roman" panose="02020603050405020304" pitchFamily="18" charset="0"/>
              <a:ea typeface="楷体" panose="02010609060101010101" charset="-122"/>
              <a:cs typeface="Times New Roman" panose="02020603050405020304" pitchFamily="18" charset="0"/>
            </a:endParaRPr>
          </a:p>
        </p:txBody>
      </p:sp>
      <p:sp>
        <p:nvSpPr>
          <p:cNvPr id="17" name="椭圆 16"/>
          <p:cNvSpPr/>
          <p:nvPr/>
        </p:nvSpPr>
        <p:spPr>
          <a:xfrm>
            <a:off x="4091940" y="4223385"/>
            <a:ext cx="3998595" cy="977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AI LLMs Analysis</a:t>
            </a:r>
            <a:r>
              <a:rPr lang="zh-CN" altLang="en-US"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 </a:t>
            </a:r>
            <a:endParaRPr lang="zh-CN" altLang="en-US"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endParaRPr>
          </a:p>
        </p:txBody>
      </p:sp>
      <p:sp>
        <p:nvSpPr>
          <p:cNvPr id="30" name="下箭头 29"/>
          <p:cNvSpPr/>
          <p:nvPr/>
        </p:nvSpPr>
        <p:spPr>
          <a:xfrm>
            <a:off x="5833110" y="5314950"/>
            <a:ext cx="516890" cy="7092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4123055" y="6024245"/>
            <a:ext cx="3936365" cy="756920"/>
          </a:xfrm>
          <a:prstGeom prst="rect">
            <a:avLst/>
          </a:prstGeom>
          <a:ln w="28575" cmpd="sng">
            <a:solidFill>
              <a:schemeClr val="accent1">
                <a:shade val="5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rPr>
              <a:t>AI </a:t>
            </a:r>
            <a:r>
              <a:rPr lang="en-US"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sym typeface="+mn-ea"/>
              </a:rPr>
              <a:t>LLMs</a:t>
            </a:r>
            <a:r>
              <a:rPr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sym typeface="+mn-ea"/>
              </a:rPr>
              <a:t> Stock Research Report</a:t>
            </a:r>
            <a:endParaRPr lang="zh-CN" altLang="en-US" b="1">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endParaRPr>
          </a:p>
        </p:txBody>
      </p:sp>
      <p:sp>
        <p:nvSpPr>
          <p:cNvPr id="18" name="圆角矩形 17"/>
          <p:cNvSpPr/>
          <p:nvPr/>
        </p:nvSpPr>
        <p:spPr>
          <a:xfrm>
            <a:off x="4990465" y="1367790"/>
            <a:ext cx="2126615" cy="242379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sz="2000"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Technicals</a:t>
            </a:r>
            <a:endParaRPr lang="zh-CN" altLang="en-US" sz="2400" b="1">
              <a:effectLst>
                <a:outerShdw blurRad="38100" dist="38100" dir="2700000" algn="tl">
                  <a:srgbClr val="000000">
                    <a:alpha val="43137"/>
                  </a:srgbClr>
                </a:outerShdw>
              </a:effectLst>
              <a:latin typeface="楷体" panose="02010609060101010101" charset="-122"/>
              <a:ea typeface="楷体" panose="02010609060101010101" charset="-122"/>
            </a:endParaRPr>
          </a:p>
          <a:p>
            <a:pPr algn="ctr"/>
            <a:endParaRPr lang="en-US" altLang="zh-CN" b="1"/>
          </a:p>
          <a:p>
            <a:pPr algn="ctr"/>
            <a:endParaRPr lang="en-US" altLang="zh-CN" b="1"/>
          </a:p>
          <a:p>
            <a:pPr algn="ctr"/>
            <a:endParaRPr lang="en-US" altLang="zh-CN" b="1"/>
          </a:p>
          <a:p>
            <a:pPr algn="ctr"/>
            <a:endParaRPr lang="en-US" altLang="zh-CN" b="1"/>
          </a:p>
          <a:p>
            <a:pPr algn="ctr"/>
            <a:endParaRPr lang="en-US" altLang="zh-CN" b="1"/>
          </a:p>
        </p:txBody>
      </p:sp>
      <p:sp>
        <p:nvSpPr>
          <p:cNvPr id="19" name="圆角矩形 18"/>
          <p:cNvSpPr/>
          <p:nvPr/>
        </p:nvSpPr>
        <p:spPr>
          <a:xfrm>
            <a:off x="5104765" y="2261870"/>
            <a:ext cx="1898015" cy="63246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sz="1400">
                <a:latin typeface="Times New Roman" panose="02020603050405020304" pitchFamily="18" charset="0"/>
                <a:ea typeface="楷体" panose="02010609060101010101" charset="-122"/>
                <a:cs typeface="Times New Roman" panose="02020603050405020304" pitchFamily="18" charset="0"/>
              </a:rPr>
              <a:t>Price Trends</a:t>
            </a:r>
            <a:endParaRPr lang="zh-CN" altLang="en-US" sz="1400">
              <a:latin typeface="Times New Roman" panose="02020603050405020304" pitchFamily="18" charset="0"/>
              <a:ea typeface="楷体" panose="02010609060101010101" charset="-122"/>
              <a:cs typeface="Times New Roman" panose="02020603050405020304" pitchFamily="18" charset="0"/>
            </a:endParaRPr>
          </a:p>
        </p:txBody>
      </p:sp>
      <p:sp>
        <p:nvSpPr>
          <p:cNvPr id="20" name="圆角矩形 19"/>
          <p:cNvSpPr/>
          <p:nvPr/>
        </p:nvSpPr>
        <p:spPr>
          <a:xfrm>
            <a:off x="5104765" y="3043555"/>
            <a:ext cx="1898650" cy="575310"/>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sz="1400">
                <a:latin typeface="Times New Roman" panose="02020603050405020304" pitchFamily="18" charset="0"/>
                <a:ea typeface="楷体" panose="02010609060101010101" charset="-122"/>
                <a:cs typeface="Times New Roman" panose="02020603050405020304" pitchFamily="18" charset="0"/>
              </a:rPr>
              <a:t>Technical Indicators</a:t>
            </a:r>
            <a:endParaRPr lang="zh-CN" altLang="en-US" sz="1400">
              <a:latin typeface="Times New Roman" panose="02020603050405020304" pitchFamily="18" charset="0"/>
              <a:ea typeface="楷体" panose="02010609060101010101" charset="-122"/>
              <a:cs typeface="Times New Roman" panose="02020603050405020304" pitchFamily="18" charset="0"/>
            </a:endParaRPr>
          </a:p>
        </p:txBody>
      </p:sp>
      <p:cxnSp>
        <p:nvCxnSpPr>
          <p:cNvPr id="34" name="直接箭头连接符 33"/>
          <p:cNvCxnSpPr>
            <a:stCxn id="10" idx="3"/>
          </p:cNvCxnSpPr>
          <p:nvPr/>
        </p:nvCxnSpPr>
        <p:spPr>
          <a:xfrm>
            <a:off x="4021455" y="3460750"/>
            <a:ext cx="1977390" cy="6915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6092190" y="3791585"/>
            <a:ext cx="3175" cy="432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5" idx="1"/>
          </p:cNvCxnSpPr>
          <p:nvPr/>
        </p:nvCxnSpPr>
        <p:spPr>
          <a:xfrm flipH="1">
            <a:off x="6194425" y="3398520"/>
            <a:ext cx="1971675" cy="7423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标题 40"/>
          <p:cNvSpPr>
            <a:spLocks noGrp="1"/>
          </p:cNvSpPr>
          <p:nvPr>
            <p:ph type="title"/>
          </p:nvPr>
        </p:nvSpPr>
        <p:spPr>
          <a:xfrm>
            <a:off x="521335" y="38735"/>
            <a:ext cx="10515600" cy="1325563"/>
          </a:xfrm>
        </p:spPr>
        <p:txBody>
          <a:bodyPr/>
          <a:p>
            <a:r>
              <a:rPr sz="3200" b="1">
                <a:latin typeface="Times New Roman" panose="02020603050405020304" pitchFamily="18" charset="0"/>
                <a:ea typeface="楷体" panose="02010609060101010101" charset="-122"/>
                <a:cs typeface="Times New Roman" panose="02020603050405020304" pitchFamily="18" charset="0"/>
              </a:rPr>
              <a:t>AI </a:t>
            </a:r>
            <a:r>
              <a:rPr lang="en-US" sz="3200" b="1">
                <a:latin typeface="Times New Roman" panose="02020603050405020304" pitchFamily="18" charset="0"/>
                <a:ea typeface="楷体" panose="02010609060101010101" charset="-122"/>
                <a:cs typeface="Times New Roman" panose="02020603050405020304" pitchFamily="18" charset="0"/>
              </a:rPr>
              <a:t>LLMs</a:t>
            </a:r>
            <a:r>
              <a:rPr sz="3200" b="1">
                <a:latin typeface="Times New Roman" panose="02020603050405020304" pitchFamily="18" charset="0"/>
                <a:ea typeface="楷体" panose="02010609060101010101" charset="-122"/>
                <a:cs typeface="Times New Roman" panose="02020603050405020304" pitchFamily="18" charset="0"/>
              </a:rPr>
              <a:t> Stock Research Report</a:t>
            </a:r>
            <a:r>
              <a:rPr lang="en-US" sz="3200" b="1">
                <a:latin typeface="Times New Roman" panose="02020603050405020304" pitchFamily="18" charset="0"/>
                <a:ea typeface="楷体" panose="02010609060101010101" charset="-122"/>
                <a:cs typeface="Times New Roman" panose="02020603050405020304" pitchFamily="18" charset="0"/>
              </a:rPr>
              <a:t> Diagram</a:t>
            </a:r>
            <a:endParaRPr lang="en-US" sz="3200" b="1">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5585" y="2444115"/>
            <a:ext cx="10515600" cy="1325563"/>
          </a:xfrm>
        </p:spPr>
        <p:txBody>
          <a:bodyPr/>
          <a:p>
            <a:pPr algn="l">
              <a:buClrTx/>
              <a:buSzTx/>
              <a:buFontTx/>
            </a:pPr>
            <a:r>
              <a:rPr sz="2800" b="1">
                <a:latin typeface="Times New Roman" panose="02020603050405020304" pitchFamily="18" charset="0"/>
                <a:ea typeface="楷体" panose="02010609060101010101" charset="-122"/>
                <a:cs typeface="Times New Roman" panose="02020603050405020304" pitchFamily="18" charset="0"/>
              </a:rPr>
              <a:t>AI </a:t>
            </a:r>
            <a:r>
              <a:rPr lang="en-US" sz="2800" b="1">
                <a:latin typeface="Times New Roman" panose="02020603050405020304" pitchFamily="18" charset="0"/>
                <a:ea typeface="楷体" panose="02010609060101010101" charset="-122"/>
                <a:cs typeface="Times New Roman" panose="02020603050405020304" pitchFamily="18" charset="0"/>
              </a:rPr>
              <a:t>LLMs</a:t>
            </a:r>
            <a:r>
              <a:rPr sz="2800" b="1">
                <a:latin typeface="Times New Roman" panose="02020603050405020304" pitchFamily="18" charset="0"/>
                <a:ea typeface="楷体" panose="02010609060101010101" charset="-122"/>
                <a:cs typeface="Times New Roman" panose="02020603050405020304" pitchFamily="18" charset="0"/>
              </a:rPr>
              <a:t> Stock Research Report Sample</a:t>
            </a:r>
            <a:endParaRPr sz="2800" b="1">
              <a:latin typeface="Times New Roman" panose="02020603050405020304" pitchFamily="18" charset="0"/>
              <a:ea typeface="楷体" panose="02010609060101010101" charset="-122"/>
              <a:cs typeface="Times New Roman" panose="02020603050405020304" pitchFamily="18" charset="0"/>
            </a:endParaRPr>
          </a:p>
        </p:txBody>
      </p:sp>
      <p:pic>
        <p:nvPicPr>
          <p:cNvPr id="3" name="图片 2" descr="比亚迪(002594.SZ)研究报告(2024-03-27)(English)_00"/>
          <p:cNvPicPr>
            <a:picLocks noChangeAspect="1"/>
          </p:cNvPicPr>
          <p:nvPr/>
        </p:nvPicPr>
        <p:blipFill>
          <a:blip r:embed="rId1"/>
          <a:stretch>
            <a:fillRect/>
          </a:stretch>
        </p:blipFill>
        <p:spPr>
          <a:xfrm>
            <a:off x="6891020" y="0"/>
            <a:ext cx="530098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l">
              <a:buClrTx/>
              <a:buSzTx/>
              <a:buFontTx/>
            </a:pPr>
            <a:r>
              <a:rPr lang="en-US" altLang="zh-CN" sz="3200" b="1">
                <a:latin typeface="Times New Roman" panose="02020603050405020304" pitchFamily="18" charset="0"/>
                <a:ea typeface="楷体" panose="02010609060101010101" charset="-122"/>
                <a:cs typeface="Times New Roman" panose="02020603050405020304" pitchFamily="18" charset="0"/>
              </a:rPr>
              <a:t>The Core Advantages of AI LLMs Stock Research Report</a:t>
            </a:r>
            <a:endParaRPr lang="en-US" altLang="zh-CN" sz="3200" b="1">
              <a:latin typeface="Times New Roman" panose="02020603050405020304" pitchFamily="18" charset="0"/>
              <a:ea typeface="楷体" panose="02010609060101010101" charset="-122"/>
              <a:cs typeface="Times New Roman" panose="02020603050405020304" pitchFamily="18" charset="0"/>
            </a:endParaRPr>
          </a:p>
        </p:txBody>
      </p:sp>
      <p:sp>
        <p:nvSpPr>
          <p:cNvPr id="4" name="圆角矩形 3"/>
          <p:cNvSpPr/>
          <p:nvPr/>
        </p:nvSpPr>
        <p:spPr>
          <a:xfrm>
            <a:off x="838200" y="2253615"/>
            <a:ext cx="3192780" cy="240157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p>
            <a:pPr algn="just"/>
            <a:r>
              <a:rPr lang="zh-CN" altLang="en-US" sz="16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rPr>
              <a:t>1. Comprehensive Information Sources</a:t>
            </a:r>
            <a:endParaRPr lang="zh-CN" altLang="en-US" sz="16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a:p>
            <a:pPr algn="just"/>
            <a:endParaRPr lang="zh-CN" altLang="en-US" sz="1600">
              <a:latin typeface="Times New Roman" panose="02020603050405020304" pitchFamily="18" charset="0"/>
              <a:ea typeface="楷体" panose="02010609060101010101" charset="-122"/>
              <a:cs typeface="Times New Roman" panose="02020603050405020304" pitchFamily="18" charset="0"/>
            </a:endParaRPr>
          </a:p>
          <a:p>
            <a:pPr algn="just"/>
            <a:r>
              <a:rPr lang="zh-CN" altLang="en-US" sz="1600">
                <a:latin typeface="Times New Roman" panose="02020603050405020304" pitchFamily="18" charset="0"/>
                <a:ea typeface="楷体" panose="02010609060101010101" charset="-122"/>
                <a:cs typeface="Times New Roman" panose="02020603050405020304" pitchFamily="18" charset="0"/>
                <a:sym typeface="+mn-ea"/>
              </a:rPr>
              <a:t>Integrates </a:t>
            </a:r>
            <a:r>
              <a:rPr lang="zh-CN" altLang="en-US" sz="16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over 20</a:t>
            </a:r>
            <a:r>
              <a:rPr lang="zh-CN" altLang="en-US" sz="1600">
                <a:latin typeface="Times New Roman" panose="02020603050405020304" pitchFamily="18" charset="0"/>
                <a:ea typeface="楷体" panose="02010609060101010101" charset="-122"/>
                <a:cs typeface="Times New Roman" panose="02020603050405020304" pitchFamily="18" charset="0"/>
                <a:sym typeface="+mn-ea"/>
              </a:rPr>
              <a:t> authoritative financial information sources to ensure data comprehensiveness.</a:t>
            </a:r>
            <a:endParaRPr lang="zh-CN" altLang="en-US" sz="1600">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5" name="圆角矩形 4"/>
          <p:cNvSpPr/>
          <p:nvPr/>
        </p:nvSpPr>
        <p:spPr>
          <a:xfrm>
            <a:off x="4274185" y="2253615"/>
            <a:ext cx="3419475" cy="240220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p>
            <a:pPr algn="just">
              <a:buClrTx/>
              <a:buSzTx/>
              <a:buFontTx/>
            </a:pPr>
            <a:r>
              <a:rPr lang="zh-CN" altLang="en-US" sz="1600"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2. Strong Timeliness</a:t>
            </a:r>
            <a:endParaRPr lang="zh-CN" altLang="en-US" sz="1600"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endParaRPr>
          </a:p>
          <a:p>
            <a:pPr algn="just">
              <a:buClrTx/>
              <a:buSzTx/>
              <a:buFontTx/>
            </a:pPr>
            <a:endParaRPr lang="zh-CN" altLang="en-US" sz="1400">
              <a:latin typeface="Times New Roman" panose="02020603050405020304" pitchFamily="18" charset="0"/>
              <a:ea typeface="楷体" panose="02010609060101010101" charset="-122"/>
              <a:cs typeface="Times New Roman" panose="02020603050405020304" pitchFamily="18" charset="0"/>
            </a:endParaRPr>
          </a:p>
          <a:p>
            <a:pPr algn="just">
              <a:buClrTx/>
              <a:buSzTx/>
              <a:buFontTx/>
            </a:pPr>
            <a:r>
              <a:rPr lang="zh-CN" altLang="en-US" sz="1400">
                <a:latin typeface="Times New Roman" panose="02020603050405020304" pitchFamily="18" charset="0"/>
                <a:ea typeface="楷体" panose="02010609060101010101" charset="-122"/>
                <a:cs typeface="Times New Roman" panose="02020603050405020304" pitchFamily="18" charset="0"/>
                <a:sym typeface="+mn-ea"/>
              </a:rPr>
              <a:t>Utilizes the latest news, allowing for the rapid generation of detailed stock research reports in just </a:t>
            </a:r>
            <a:r>
              <a:rPr lang="zh-CN" altLang="en-US" sz="1400" b="1">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5 minutes</a:t>
            </a:r>
            <a:r>
              <a:rPr lang="zh-CN" altLang="en-US" sz="1400">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sz="1400">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6" name="圆角矩形 5"/>
          <p:cNvSpPr/>
          <p:nvPr/>
        </p:nvSpPr>
        <p:spPr>
          <a:xfrm>
            <a:off x="7936865" y="2253615"/>
            <a:ext cx="3289935" cy="240220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p>
            <a:pPr algn="just">
              <a:buClrTx/>
              <a:buSzTx/>
              <a:buFontTx/>
              <a:buNone/>
            </a:pPr>
            <a:r>
              <a:rPr lang="zh-CN" altLang="en-US" sz="1600"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rPr>
              <a:t>3. The unique value of AI LLMs</a:t>
            </a:r>
            <a:endParaRPr lang="zh-CN" altLang="en-US" sz="1600" b="1">
              <a:effectLst>
                <a:outerShdw blurRad="38100" dist="38100" dir="2700000" algn="tl">
                  <a:srgbClr val="000000">
                    <a:alpha val="43137"/>
                  </a:srgbClr>
                </a:outerShdw>
              </a:effectLst>
              <a:latin typeface="Times New Roman" panose="02020603050405020304" pitchFamily="18" charset="0"/>
              <a:ea typeface="楷体" panose="02010609060101010101" charset="-122"/>
              <a:cs typeface="Times New Roman" panose="02020603050405020304" pitchFamily="18" charset="0"/>
            </a:endParaRPr>
          </a:p>
          <a:p>
            <a:pPr algn="just">
              <a:buClrTx/>
              <a:buSzTx/>
              <a:buFontTx/>
              <a:buNone/>
            </a:pPr>
            <a:endParaRPr lang="zh-CN" altLang="en-US" sz="1400">
              <a:latin typeface="Times New Roman" panose="02020603050405020304" pitchFamily="18" charset="0"/>
              <a:ea typeface="楷体" panose="02010609060101010101" charset="-122"/>
              <a:cs typeface="Times New Roman" panose="02020603050405020304" pitchFamily="18" charset="0"/>
            </a:endParaRPr>
          </a:p>
          <a:p>
            <a:pPr algn="just">
              <a:buClrTx/>
              <a:buSzTx/>
              <a:buFontTx/>
              <a:buNone/>
            </a:pPr>
            <a:r>
              <a:rPr lang="zh-CN" altLang="en-US" sz="1400">
                <a:latin typeface="Times New Roman" panose="02020603050405020304" pitchFamily="18" charset="0"/>
                <a:ea typeface="楷体" panose="02010609060101010101" charset="-122"/>
                <a:cs typeface="Times New Roman" panose="02020603050405020304" pitchFamily="18" charset="0"/>
              </a:rPr>
              <a:t>a) Objectivity</a:t>
            </a:r>
            <a:endParaRPr lang="zh-CN" altLang="en-US" sz="1400">
              <a:latin typeface="Times New Roman" panose="02020603050405020304" pitchFamily="18" charset="0"/>
              <a:ea typeface="楷体" panose="02010609060101010101" charset="-122"/>
              <a:cs typeface="Times New Roman" panose="02020603050405020304" pitchFamily="18" charset="0"/>
            </a:endParaRPr>
          </a:p>
          <a:p>
            <a:pPr algn="just">
              <a:buClrTx/>
              <a:buSzTx/>
              <a:buFontTx/>
              <a:buNone/>
            </a:pPr>
            <a:r>
              <a:rPr lang="zh-CN" altLang="en-US" sz="1400">
                <a:latin typeface="Times New Roman" panose="02020603050405020304" pitchFamily="18" charset="0"/>
                <a:ea typeface="楷体" panose="02010609060101010101" charset="-122"/>
                <a:cs typeface="Times New Roman" panose="02020603050405020304" pitchFamily="18" charset="0"/>
              </a:rPr>
              <a:t>b) </a:t>
            </a:r>
            <a:r>
              <a:rPr lang="en-US" altLang="zh-CN" sz="1400">
                <a:latin typeface="Times New Roman" panose="02020603050405020304" pitchFamily="18" charset="0"/>
                <a:ea typeface="楷体" panose="02010609060101010101" charset="-122"/>
                <a:cs typeface="Times New Roman" panose="02020603050405020304" pitchFamily="18" charset="0"/>
              </a:rPr>
              <a:t>E</a:t>
            </a:r>
            <a:r>
              <a:rPr lang="zh-CN" altLang="en-US" sz="1400">
                <a:latin typeface="Times New Roman" panose="02020603050405020304" pitchFamily="18" charset="0"/>
                <a:ea typeface="楷体" panose="02010609060101010101" charset="-122"/>
                <a:cs typeface="Times New Roman" panose="02020603050405020304" pitchFamily="18" charset="0"/>
              </a:rPr>
              <a:t>asy to </a:t>
            </a:r>
            <a:r>
              <a:rPr lang="en-US" altLang="zh-CN" sz="1400">
                <a:latin typeface="Times New Roman" panose="02020603050405020304" pitchFamily="18" charset="0"/>
                <a:ea typeface="楷体" panose="02010609060101010101" charset="-122"/>
                <a:cs typeface="Times New Roman" panose="02020603050405020304" pitchFamily="18" charset="0"/>
              </a:rPr>
              <a:t>U</a:t>
            </a:r>
            <a:r>
              <a:rPr lang="zh-CN" altLang="en-US" sz="1400">
                <a:latin typeface="Times New Roman" panose="02020603050405020304" pitchFamily="18" charset="0"/>
                <a:ea typeface="楷体" panose="02010609060101010101" charset="-122"/>
                <a:cs typeface="Times New Roman" panose="02020603050405020304" pitchFamily="18" charset="0"/>
              </a:rPr>
              <a:t>nderstand</a:t>
            </a:r>
            <a:endParaRPr lang="zh-CN" altLang="en-US" sz="1400">
              <a:latin typeface="Times New Roman" panose="02020603050405020304" pitchFamily="18" charset="0"/>
              <a:ea typeface="楷体" panose="02010609060101010101" charset="-122"/>
              <a:cs typeface="Times New Roman" panose="02020603050405020304" pitchFamily="18" charset="0"/>
            </a:endParaRPr>
          </a:p>
          <a:p>
            <a:pPr algn="just">
              <a:buClrTx/>
              <a:buSzTx/>
              <a:buFontTx/>
              <a:buNone/>
            </a:pPr>
            <a:r>
              <a:rPr lang="zh-CN" altLang="en-US" sz="1400">
                <a:latin typeface="Times New Roman" panose="02020603050405020304" pitchFamily="18" charset="0"/>
                <a:ea typeface="楷体" panose="02010609060101010101" charset="-122"/>
                <a:cs typeface="Times New Roman" panose="02020603050405020304" pitchFamily="18" charset="0"/>
              </a:rPr>
              <a:t>c) Covers </a:t>
            </a:r>
            <a:r>
              <a:rPr lang="zh-CN" altLang="en-US" sz="1400" b="1">
                <a:solidFill>
                  <a:srgbClr val="FF0000"/>
                </a:solidFill>
                <a:latin typeface="Times New Roman" panose="02020603050405020304" pitchFamily="18" charset="0"/>
                <a:ea typeface="楷体" panose="02010609060101010101" charset="-122"/>
                <a:cs typeface="Times New Roman" panose="02020603050405020304" pitchFamily="18" charset="0"/>
              </a:rPr>
              <a:t>more than 4,000</a:t>
            </a:r>
            <a:r>
              <a:rPr lang="zh-CN" altLang="en-US" sz="1400">
                <a:latin typeface="Times New Roman" panose="02020603050405020304" pitchFamily="18" charset="0"/>
                <a:ea typeface="楷体" panose="02010609060101010101" charset="-122"/>
                <a:cs typeface="Times New Roman" panose="02020603050405020304" pitchFamily="18" charset="0"/>
              </a:rPr>
              <a:t> A-shares</a:t>
            </a:r>
            <a:endParaRPr lang="zh-CN" altLang="en-US" sz="1400">
              <a:latin typeface="Times New Roman" panose="02020603050405020304" pitchFamily="18" charset="0"/>
              <a:ea typeface="楷体" panose="02010609060101010101" charset="-122"/>
              <a:cs typeface="Times New Roman" panose="02020603050405020304" pitchFamily="18" charset="0"/>
            </a:endParaRPr>
          </a:p>
          <a:p>
            <a:pPr algn="just">
              <a:buClrTx/>
              <a:buSzTx/>
              <a:buFontTx/>
              <a:buNone/>
            </a:pPr>
            <a:r>
              <a:rPr lang="zh-CN" altLang="en-US" sz="1400">
                <a:latin typeface="Times New Roman" panose="02020603050405020304" pitchFamily="18" charset="0"/>
                <a:ea typeface="楷体" panose="02010609060101010101" charset="-122"/>
                <a:cs typeface="Times New Roman" panose="02020603050405020304" pitchFamily="18" charset="0"/>
              </a:rPr>
              <a:t>d) Efficient and </a:t>
            </a:r>
            <a:r>
              <a:rPr lang="en-US" altLang="zh-CN" sz="1400">
                <a:latin typeface="Times New Roman" panose="02020603050405020304" pitchFamily="18" charset="0"/>
                <a:ea typeface="楷体" panose="02010609060101010101" charset="-122"/>
                <a:cs typeface="Times New Roman" panose="02020603050405020304" pitchFamily="18" charset="0"/>
              </a:rPr>
              <a:t>C</a:t>
            </a:r>
            <a:r>
              <a:rPr lang="zh-CN" altLang="en-US" sz="1400">
                <a:latin typeface="Times New Roman" panose="02020603050405020304" pitchFamily="18" charset="0"/>
                <a:ea typeface="楷体" panose="02010609060101010101" charset="-122"/>
                <a:cs typeface="Times New Roman" panose="02020603050405020304" pitchFamily="18" charset="0"/>
              </a:rPr>
              <a:t>ost-effective</a:t>
            </a:r>
            <a:endParaRPr lang="zh-CN" altLang="en-US" sz="1400">
              <a:latin typeface="Times New Roman" panose="02020603050405020304" pitchFamily="18" charset="0"/>
              <a:ea typeface="楷体" panose="02010609060101010101" charset="-122"/>
              <a:cs typeface="Times New Roman" panose="02020603050405020304" pitchFamily="18" charset="0"/>
            </a:endParaRPr>
          </a:p>
          <a:p>
            <a:pPr algn="just">
              <a:buClrTx/>
              <a:buSzTx/>
              <a:buFontTx/>
              <a:buNone/>
            </a:pPr>
            <a:r>
              <a:rPr lang="zh-CN" altLang="en-US" sz="1400">
                <a:latin typeface="Times New Roman" panose="02020603050405020304" pitchFamily="18" charset="0"/>
                <a:ea typeface="楷体" panose="02010609060101010101" charset="-122"/>
                <a:cs typeface="Times New Roman" panose="02020603050405020304" pitchFamily="18" charset="0"/>
              </a:rPr>
              <a:t>e) Broad </a:t>
            </a:r>
            <a:r>
              <a:rPr lang="en-US" altLang="zh-CN" sz="1400">
                <a:latin typeface="Times New Roman" panose="02020603050405020304" pitchFamily="18" charset="0"/>
                <a:ea typeface="楷体" panose="02010609060101010101" charset="-122"/>
                <a:cs typeface="Times New Roman" panose="02020603050405020304" pitchFamily="18" charset="0"/>
              </a:rPr>
              <a:t>A</a:t>
            </a:r>
            <a:r>
              <a:rPr lang="zh-CN" altLang="en-US" sz="1400">
                <a:latin typeface="Times New Roman" panose="02020603050405020304" pitchFamily="18" charset="0"/>
                <a:ea typeface="楷体" panose="02010609060101010101" charset="-122"/>
                <a:cs typeface="Times New Roman" panose="02020603050405020304" pitchFamily="18" charset="0"/>
              </a:rPr>
              <a:t>udience</a:t>
            </a:r>
            <a:endParaRPr lang="zh-CN" altLang="en-US" sz="140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127740" cy="1325880"/>
          </a:xfrm>
        </p:spPr>
        <p:txBody>
          <a:bodyPr>
            <a:noAutofit/>
          </a:bodyPr>
          <a:lstStyle/>
          <a:p>
            <a:pPr algn="l">
              <a:buClrTx/>
              <a:buSzTx/>
              <a:buFontTx/>
            </a:pPr>
            <a:r>
              <a:rPr lang="zh-CN" altLang="en-US" sz="3200" b="1">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Comprehensive Information Sources</a:t>
            </a:r>
            <a:br>
              <a:rPr lang="zh-CN" altLang="en-US" sz="3200" b="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rPr>
            </a:br>
            <a:r>
              <a:rPr lang="en-US" altLang="zh-CN" sz="3200" b="1">
                <a:latin typeface="Times New Roman" panose="02020603050405020304" pitchFamily="18" charset="0"/>
                <a:ea typeface="楷体" panose="02010609060101010101" charset="-122"/>
                <a:cs typeface="Times New Roman" panose="02020603050405020304" pitchFamily="18" charset="0"/>
              </a:rPr>
              <a:t>(</a:t>
            </a:r>
            <a:r>
              <a:rPr lang="zh-CN" altLang="en-US" sz="3200" b="1">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integrat</a:t>
            </a:r>
            <a:r>
              <a:rPr lang="en-US" altLang="zh-CN" sz="3200" b="1">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ed</a:t>
            </a:r>
            <a:r>
              <a:rPr lang="zh-CN" altLang="en-US" sz="3200" b="1">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3200" b="1">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over</a:t>
            </a:r>
            <a:r>
              <a:rPr lang="zh-CN" altLang="en-US" sz="3200" b="1">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 20 authoritative financial information sources</a:t>
            </a:r>
            <a:r>
              <a:rPr lang="en-US" altLang="zh-CN" sz="3200" b="1">
                <a:latin typeface="Times New Roman" panose="02020603050405020304" pitchFamily="18" charset="0"/>
                <a:ea typeface="楷体" panose="02010609060101010101" charset="-122"/>
                <a:cs typeface="Times New Roman" panose="02020603050405020304" pitchFamily="18" charset="0"/>
              </a:rPr>
              <a:t>)</a:t>
            </a:r>
            <a:endParaRPr lang="en-US" altLang="zh-CN" sz="3200" b="1">
              <a:latin typeface="Times New Roman" panose="02020603050405020304" pitchFamily="18" charset="0"/>
              <a:ea typeface="楷体" panose="02010609060101010101" charset="-122"/>
              <a:cs typeface="Times New Roman" panose="02020603050405020304" pitchFamily="18" charset="0"/>
            </a:endParaRPr>
          </a:p>
        </p:txBody>
      </p:sp>
      <p:sp>
        <p:nvSpPr>
          <p:cNvPr id="3" name="内容占位符 2"/>
          <p:cNvSpPr>
            <a:spLocks noGrp="1"/>
          </p:cNvSpPr>
          <p:nvPr>
            <p:ph idx="1"/>
          </p:nvPr>
        </p:nvSpPr>
        <p:spPr/>
        <p:txBody>
          <a:bodyPr/>
          <a:lstStyle/>
          <a:p>
            <a:r>
              <a:rPr kumimoji="1" lang="en-SG" altLang="zh-SG" dirty="0">
                <a:latin typeface="Times New Roman" panose="02020603050405020304" pitchFamily="18" charset="0"/>
                <a:cs typeface="Times New Roman" panose="02020603050405020304" pitchFamily="18" charset="0"/>
                <a:sym typeface="+mn-ea"/>
              </a:rPr>
              <a:t>Yahoo Finance</a:t>
            </a:r>
            <a:r>
              <a:rPr kumimoji="1" lang="en-US" altLang="en-SG" dirty="0">
                <a:latin typeface="Times New Roman" panose="02020603050405020304" pitchFamily="18" charset="0"/>
                <a:cs typeface="Times New Roman" panose="02020603050405020304" pitchFamily="18" charset="0"/>
                <a:sym typeface="+mn-ea"/>
              </a:rPr>
              <a:t> </a:t>
            </a:r>
            <a:endParaRPr kumimoji="1" lang="en-SG" altLang="zh-SG" dirty="0">
              <a:latin typeface="Times New Roman" panose="02020603050405020304" pitchFamily="18" charset="0"/>
              <a:cs typeface="Times New Roman" panose="02020603050405020304" pitchFamily="18" charset="0"/>
              <a:sym typeface="+mn-ea"/>
            </a:endParaRPr>
          </a:p>
          <a:p>
            <a:r>
              <a:rPr kumimoji="1" lang="en-SG" altLang="zh-SG" dirty="0">
                <a:latin typeface="Times New Roman" panose="02020603050405020304" pitchFamily="18" charset="0"/>
                <a:cs typeface="Times New Roman" panose="02020603050405020304" pitchFamily="18" charset="0"/>
                <a:sym typeface="+mn-ea"/>
              </a:rPr>
              <a:t>Alpha Vantage</a:t>
            </a:r>
            <a:endParaRPr kumimoji="1" lang="en-US" altLang="zh-SG" dirty="0">
              <a:latin typeface="Times New Roman" panose="02020603050405020304" pitchFamily="18" charset="0"/>
              <a:cs typeface="Times New Roman" panose="02020603050405020304" pitchFamily="18" charset="0"/>
            </a:endParaRPr>
          </a:p>
          <a:p>
            <a:r>
              <a:rPr kumimoji="1" lang="en-US" altLang="zh-SG" dirty="0">
                <a:latin typeface="Times New Roman" panose="02020603050405020304" pitchFamily="18" charset="0"/>
                <a:cs typeface="Times New Roman" panose="02020603050405020304" pitchFamily="18" charset="0"/>
              </a:rPr>
              <a:t>EastMoney</a:t>
            </a:r>
            <a:endParaRPr kumimoji="1" lang="en-US" altLang="zh-SG" dirty="0">
              <a:latin typeface="Times New Roman" panose="02020603050405020304" pitchFamily="18" charset="0"/>
              <a:cs typeface="Times New Roman" panose="02020603050405020304" pitchFamily="18" charset="0"/>
            </a:endParaRPr>
          </a:p>
          <a:p>
            <a:r>
              <a:rPr kumimoji="1" lang="en-US" altLang="zh-SG" dirty="0">
                <a:latin typeface="Times New Roman" panose="02020603050405020304" pitchFamily="18" charset="0"/>
                <a:cs typeface="Times New Roman" panose="02020603050405020304" pitchFamily="18" charset="0"/>
              </a:rPr>
              <a:t>Moomoo</a:t>
            </a:r>
            <a:endParaRPr kumimoji="1" lang="en-US" altLang="zh-SG"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ea typeface="楷体" panose="02010609060101010101" charset="-122"/>
                <a:cs typeface="Times New Roman" panose="02020603050405020304" pitchFamily="18" charset="0"/>
              </a:rPr>
              <a:t>10jqka</a:t>
            </a:r>
            <a:endParaRPr kumimoji="1" lang="zh-CN" altLang="en-US" dirty="0">
              <a:latin typeface="Times New Roman" panose="02020603050405020304" pitchFamily="18" charset="0"/>
              <a:ea typeface="楷体" panose="02010609060101010101" charset="-122"/>
              <a:cs typeface="Times New Roman" panose="02020603050405020304" pitchFamily="18" charset="0"/>
            </a:endParaRPr>
          </a:p>
          <a:p>
            <a:r>
              <a:rPr kumimoji="1" lang="en-US" altLang="zh-CN" dirty="0">
                <a:latin typeface="Times New Roman" panose="02020603050405020304" pitchFamily="18" charset="0"/>
                <a:ea typeface="楷体" panose="02010609060101010101" charset="-122"/>
                <a:cs typeface="Times New Roman" panose="02020603050405020304" pitchFamily="18" charset="0"/>
              </a:rPr>
              <a:t>finance.sina</a:t>
            </a:r>
            <a:endParaRPr kumimoji="1" lang="en-US" altLang="zh-CN" dirty="0">
              <a:latin typeface="Times New Roman" panose="02020603050405020304" pitchFamily="18" charset="0"/>
              <a:ea typeface="楷体" panose="02010609060101010101" charset="-122"/>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Google news</a:t>
            </a:r>
            <a:endParaRPr kumimoji="1" lang="en-US" altLang="zh-CN" dirty="0">
              <a:latin typeface="Times New Roman" panose="02020603050405020304" pitchFamily="18" charset="0"/>
              <a:cs typeface="Times New Roman" panose="02020603050405020304" pitchFamily="18" charset="0"/>
            </a:endParaRPr>
          </a:p>
          <a:p>
            <a:pPr marL="0" indent="0">
              <a:buNone/>
            </a:pPr>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a:p>
            <a:pPr marL="0" indent="0">
              <a:buNone/>
            </a:pPr>
            <a:endParaRPr kumimoji="1" lang="en-US" altLang="zh-SG" dirty="0">
              <a:latin typeface="Times New Roman" panose="02020603050405020304" pitchFamily="18" charset="0"/>
              <a:cs typeface="Times New Roman" panose="02020603050405020304" pitchFamily="18" charset="0"/>
            </a:endParaRPr>
          </a:p>
          <a:p>
            <a:endParaRPr kumimoji="1" lang="en-US" altLang="zh-SG" dirty="0">
              <a:latin typeface="Times New Roman" panose="02020603050405020304" pitchFamily="18" charset="0"/>
              <a:cs typeface="Times New Roman" panose="02020603050405020304" pitchFamily="18" charset="0"/>
            </a:endParaRPr>
          </a:p>
        </p:txBody>
      </p:sp>
      <p:pic>
        <p:nvPicPr>
          <p:cNvPr id="4" name="图片 3" descr="Yahoo!_Finance_logo_2021"/>
          <p:cNvPicPr>
            <a:picLocks noChangeAspect="1"/>
          </p:cNvPicPr>
          <p:nvPr>
            <p:custDataLst>
              <p:tags r:id="rId1"/>
            </p:custDataLst>
          </p:nvPr>
        </p:nvPicPr>
        <p:blipFill>
          <a:blip r:embed="rId2"/>
          <a:stretch>
            <a:fillRect/>
          </a:stretch>
        </p:blipFill>
        <p:spPr>
          <a:xfrm>
            <a:off x="4779645" y="1810385"/>
            <a:ext cx="1288415" cy="471805"/>
          </a:xfrm>
          <a:prstGeom prst="rect">
            <a:avLst/>
          </a:prstGeom>
        </p:spPr>
      </p:pic>
      <p:pic>
        <p:nvPicPr>
          <p:cNvPr id="5" name="图片 4" descr="0_DuRO7D7ENvCdbcvD"/>
          <p:cNvPicPr>
            <a:picLocks noChangeAspect="1"/>
          </p:cNvPicPr>
          <p:nvPr/>
        </p:nvPicPr>
        <p:blipFill>
          <a:blip r:embed="rId3"/>
          <a:stretch>
            <a:fillRect/>
          </a:stretch>
        </p:blipFill>
        <p:spPr>
          <a:xfrm>
            <a:off x="4667250" y="2458720"/>
            <a:ext cx="1512570" cy="302260"/>
          </a:xfrm>
          <a:prstGeom prst="rect">
            <a:avLst/>
          </a:prstGeom>
        </p:spPr>
      </p:pic>
      <p:pic>
        <p:nvPicPr>
          <p:cNvPr id="6" name="图片 5" descr="EASA003_eastmoney_logo_png"/>
          <p:cNvPicPr>
            <a:picLocks noChangeAspect="1"/>
          </p:cNvPicPr>
          <p:nvPr/>
        </p:nvPicPr>
        <p:blipFill>
          <a:blip r:embed="rId4"/>
          <a:stretch>
            <a:fillRect/>
          </a:stretch>
        </p:blipFill>
        <p:spPr>
          <a:xfrm>
            <a:off x="4667250" y="2841625"/>
            <a:ext cx="1400810" cy="522605"/>
          </a:xfrm>
          <a:prstGeom prst="rect">
            <a:avLst/>
          </a:prstGeom>
        </p:spPr>
      </p:pic>
      <p:pic>
        <p:nvPicPr>
          <p:cNvPr id="7" name="图片 6" descr="下载"/>
          <p:cNvPicPr>
            <a:picLocks noChangeAspect="1"/>
          </p:cNvPicPr>
          <p:nvPr/>
        </p:nvPicPr>
        <p:blipFill>
          <a:blip r:embed="rId5"/>
          <a:stretch>
            <a:fillRect/>
          </a:stretch>
        </p:blipFill>
        <p:spPr>
          <a:xfrm>
            <a:off x="4577080" y="3231515"/>
            <a:ext cx="1636395" cy="751840"/>
          </a:xfrm>
          <a:prstGeom prst="rect">
            <a:avLst/>
          </a:prstGeom>
        </p:spPr>
      </p:pic>
      <p:pic>
        <p:nvPicPr>
          <p:cNvPr id="8" name="图片 7" descr="ths_logo"/>
          <p:cNvPicPr>
            <a:picLocks noChangeAspect="1"/>
          </p:cNvPicPr>
          <p:nvPr/>
        </p:nvPicPr>
        <p:blipFill>
          <a:blip r:embed="rId6"/>
          <a:stretch>
            <a:fillRect/>
          </a:stretch>
        </p:blipFill>
        <p:spPr>
          <a:xfrm>
            <a:off x="4779645" y="3867150"/>
            <a:ext cx="1327150" cy="316865"/>
          </a:xfrm>
          <a:prstGeom prst="rect">
            <a:avLst/>
          </a:prstGeom>
        </p:spPr>
      </p:pic>
      <p:pic>
        <p:nvPicPr>
          <p:cNvPr id="9" name="图片 8" descr="28-sina-hong-kong-logo_260x100px"/>
          <p:cNvPicPr>
            <a:picLocks noChangeAspect="1"/>
          </p:cNvPicPr>
          <p:nvPr/>
        </p:nvPicPr>
        <p:blipFill>
          <a:blip r:embed="rId7"/>
          <a:stretch>
            <a:fillRect/>
          </a:stretch>
        </p:blipFill>
        <p:spPr>
          <a:xfrm>
            <a:off x="4779645" y="4279900"/>
            <a:ext cx="1358900" cy="522605"/>
          </a:xfrm>
          <a:prstGeom prst="rect">
            <a:avLst/>
          </a:prstGeom>
        </p:spPr>
      </p:pic>
      <p:pic>
        <p:nvPicPr>
          <p:cNvPr id="10" name="图片 9" descr="1200px-Google-News_logo"/>
          <p:cNvPicPr>
            <a:picLocks noChangeAspect="1"/>
          </p:cNvPicPr>
          <p:nvPr/>
        </p:nvPicPr>
        <p:blipFill>
          <a:blip r:embed="rId8"/>
          <a:stretch>
            <a:fillRect/>
          </a:stretch>
        </p:blipFill>
        <p:spPr>
          <a:xfrm>
            <a:off x="4577715" y="4961255"/>
            <a:ext cx="1955800" cy="4140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1224260" cy="1325880"/>
          </a:xfrm>
        </p:spPr>
        <p:txBody>
          <a:bodyPr>
            <a:normAutofit fontScale="90000"/>
          </a:bodyPr>
          <a:p>
            <a:pPr algn="l">
              <a:buClrTx/>
              <a:buSzTx/>
              <a:buFontTx/>
            </a:pPr>
            <a:r>
              <a:rPr lang="zh-CN" altLang="en-US" sz="3550" b="1">
                <a:latin typeface="Times New Roman" panose="02020603050405020304" pitchFamily="18" charset="0"/>
                <a:ea typeface="楷体" panose="02010609060101010101" charset="-122"/>
                <a:cs typeface="Times New Roman" panose="02020603050405020304" pitchFamily="18" charset="0"/>
                <a:sym typeface="+mn-ea"/>
              </a:rPr>
              <a:t>Strong Timeliness</a:t>
            </a:r>
            <a:br>
              <a:rPr lang="en-US" altLang="zh-CN" sz="3555" b="1">
                <a:latin typeface="Times New Roman" panose="02020603050405020304" pitchFamily="18" charset="0"/>
                <a:ea typeface="楷体" panose="02010609060101010101" charset="-122"/>
                <a:cs typeface="Times New Roman" panose="02020603050405020304" pitchFamily="18" charset="0"/>
                <a:sym typeface="+mn-ea"/>
              </a:rPr>
            </a:br>
            <a:r>
              <a:rPr lang="en-US" altLang="zh-CN" sz="3555" b="1">
                <a:latin typeface="Times New Roman" panose="02020603050405020304" pitchFamily="18" charset="0"/>
                <a:ea typeface="楷体" panose="02010609060101010101" charset="-122"/>
                <a:cs typeface="Times New Roman" panose="02020603050405020304" pitchFamily="18" charset="0"/>
                <a:sym typeface="+mn-ea"/>
              </a:rPr>
              <a:t>(utilized the latest information, generation took only 5 minutes)</a:t>
            </a:r>
            <a:endParaRPr lang="en-US" altLang="zh-CN" sz="3555" b="1">
              <a:latin typeface="Times New Roman" panose="02020603050405020304" pitchFamily="18" charset="0"/>
              <a:ea typeface="楷体" panose="02010609060101010101" charset="-122"/>
              <a:cs typeface="Times New Roman" panose="02020603050405020304" pitchFamily="18" charset="0"/>
              <a:sym typeface="+mn-ea"/>
            </a:endParaRPr>
          </a:p>
        </p:txBody>
      </p:sp>
      <p:pic>
        <p:nvPicPr>
          <p:cNvPr id="4" name="演示视频">
            <a:hlinkClick r:id="" action="ppaction://media"/>
          </p:cNvPr>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228144" y="1825625"/>
            <a:ext cx="7735712" cy="4351338"/>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l">
              <a:buClrTx/>
              <a:buSzTx/>
              <a:buFontTx/>
            </a:pPr>
            <a:r>
              <a:rPr lang="zh-CN" altLang="en-US" sz="3200" b="1">
                <a:latin typeface="Times New Roman" panose="02020603050405020304" pitchFamily="18" charset="0"/>
                <a:ea typeface="楷体" panose="02010609060101010101" charset="-122"/>
                <a:cs typeface="Times New Roman" panose="02020603050405020304" pitchFamily="18" charset="0"/>
                <a:sym typeface="+mn-ea"/>
              </a:rPr>
              <a:t>The </a:t>
            </a:r>
            <a:r>
              <a:rPr lang="en-US" altLang="zh-CN" sz="3200" b="1">
                <a:latin typeface="Times New Roman" panose="02020603050405020304" pitchFamily="18" charset="0"/>
                <a:ea typeface="楷体" panose="02010609060101010101" charset="-122"/>
                <a:cs typeface="Times New Roman" panose="02020603050405020304" pitchFamily="18" charset="0"/>
                <a:sym typeface="+mn-ea"/>
              </a:rPr>
              <a:t>U</a:t>
            </a:r>
            <a:r>
              <a:rPr lang="zh-CN" altLang="en-US" sz="3200" b="1">
                <a:latin typeface="Times New Roman" panose="02020603050405020304" pitchFamily="18" charset="0"/>
                <a:ea typeface="楷体" panose="02010609060101010101" charset="-122"/>
                <a:cs typeface="Times New Roman" panose="02020603050405020304" pitchFamily="18" charset="0"/>
                <a:sym typeface="+mn-ea"/>
              </a:rPr>
              <a:t>nique </a:t>
            </a:r>
            <a:r>
              <a:rPr lang="en-US" altLang="zh-CN" sz="3200" b="1">
                <a:latin typeface="Times New Roman" panose="02020603050405020304" pitchFamily="18" charset="0"/>
                <a:ea typeface="楷体" panose="02010609060101010101" charset="-122"/>
                <a:cs typeface="Times New Roman" panose="02020603050405020304" pitchFamily="18" charset="0"/>
                <a:sym typeface="+mn-ea"/>
              </a:rPr>
              <a:t>V</a:t>
            </a:r>
            <a:r>
              <a:rPr lang="zh-CN" altLang="en-US" sz="3200" b="1">
                <a:latin typeface="Times New Roman" panose="02020603050405020304" pitchFamily="18" charset="0"/>
                <a:ea typeface="楷体" panose="02010609060101010101" charset="-122"/>
                <a:cs typeface="Times New Roman" panose="02020603050405020304" pitchFamily="18" charset="0"/>
                <a:sym typeface="+mn-ea"/>
              </a:rPr>
              <a:t>alue of AI LLMs</a:t>
            </a:r>
            <a:endParaRPr lang="en-US" altLang="zh-CN" sz="3200" b="1">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3" name="内容占位符 2"/>
          <p:cNvSpPr>
            <a:spLocks noGrp="1"/>
          </p:cNvSpPr>
          <p:nvPr>
            <p:ph idx="1"/>
          </p:nvPr>
        </p:nvSpPr>
        <p:spPr>
          <a:xfrm>
            <a:off x="838200" y="1825625"/>
            <a:ext cx="10741660" cy="4351655"/>
          </a:xfrm>
        </p:spPr>
        <p:txBody>
          <a:bodyPr>
            <a:normAutofit fontScale="70000"/>
          </a:bodyPr>
          <a:p>
            <a:pPr algn="l">
              <a:buClrTx/>
              <a:buSzTx/>
            </a:pPr>
            <a:r>
              <a:rPr b="1">
                <a:latin typeface="Times New Roman" panose="02020603050405020304" pitchFamily="18" charset="0"/>
                <a:ea typeface="楷体" panose="02010609060101010101" charset="-122"/>
                <a:cs typeface="Times New Roman" panose="02020603050405020304" pitchFamily="18" charset="0"/>
                <a:sym typeface="+mn-ea"/>
              </a:rPr>
              <a:t>Objectivity</a:t>
            </a:r>
            <a:r>
              <a:rPr>
                <a:latin typeface="Times New Roman" panose="02020603050405020304" pitchFamily="18" charset="0"/>
                <a:ea typeface="楷体" panose="02010609060101010101" charset="-122"/>
                <a:cs typeface="Times New Roman" panose="02020603050405020304" pitchFamily="18" charset="0"/>
                <a:sym typeface="+mn-ea"/>
              </a:rPr>
              <a:t>: Eliminates human biases, ensuring the objectivity and fairness of stock research reports.</a:t>
            </a:r>
            <a:endParaRPr>
              <a:latin typeface="Times New Roman" panose="02020603050405020304" pitchFamily="18" charset="0"/>
              <a:ea typeface="楷体" panose="02010609060101010101" charset="-122"/>
              <a:cs typeface="Times New Roman" panose="02020603050405020304" pitchFamily="18" charset="0"/>
              <a:sym typeface="+mn-ea"/>
            </a:endParaRPr>
          </a:p>
          <a:p>
            <a:pPr algn="l">
              <a:buClrTx/>
              <a:buSzTx/>
            </a:pPr>
            <a:r>
              <a:rPr b="1">
                <a:latin typeface="Times New Roman" panose="02020603050405020304" pitchFamily="18" charset="0"/>
                <a:ea typeface="楷体" panose="02010609060101010101" charset="-122"/>
                <a:cs typeface="Times New Roman" panose="02020603050405020304" pitchFamily="18" charset="0"/>
                <a:sym typeface="+mn-ea"/>
              </a:rPr>
              <a:t>Easy to Understand</a:t>
            </a:r>
            <a:r>
              <a:rPr>
                <a:latin typeface="Times New Roman" panose="02020603050405020304" pitchFamily="18" charset="0"/>
                <a:ea typeface="楷体" panose="02010609060101010101" charset="-122"/>
                <a:cs typeface="Times New Roman" panose="02020603050405020304" pitchFamily="18" charset="0"/>
                <a:sym typeface="+mn-ea"/>
              </a:rPr>
              <a:t>: Presents complex data in an easy-to-understand manner, expanding the audience base.</a:t>
            </a:r>
            <a:endParaRPr>
              <a:latin typeface="Times New Roman" panose="02020603050405020304" pitchFamily="18" charset="0"/>
              <a:ea typeface="楷体" panose="02010609060101010101" charset="-122"/>
              <a:cs typeface="Times New Roman" panose="02020603050405020304" pitchFamily="18" charset="0"/>
              <a:sym typeface="+mn-ea"/>
            </a:endParaRPr>
          </a:p>
          <a:p>
            <a:pPr algn="l">
              <a:buClrTx/>
              <a:buSzTx/>
            </a:pPr>
            <a:r>
              <a:rPr b="1">
                <a:latin typeface="Times New Roman" panose="02020603050405020304" pitchFamily="18" charset="0"/>
                <a:ea typeface="楷体" panose="02010609060101010101" charset="-122"/>
                <a:cs typeface="Times New Roman" panose="02020603050405020304" pitchFamily="18" charset="0"/>
                <a:sym typeface="+mn-ea"/>
              </a:rPr>
              <a:t>Extensive Coverage</a:t>
            </a:r>
            <a:r>
              <a:rPr lang="en-US">
                <a:latin typeface="Times New Roman" panose="02020603050405020304" pitchFamily="18" charset="0"/>
                <a:ea typeface="楷体" panose="02010609060101010101" charset="-122"/>
                <a:cs typeface="Times New Roman" panose="02020603050405020304" pitchFamily="18" charset="0"/>
                <a:sym typeface="+mn-ea"/>
              </a:rPr>
              <a:t>:</a:t>
            </a:r>
            <a:r>
              <a:rPr>
                <a:latin typeface="Times New Roman" panose="02020603050405020304" pitchFamily="18" charset="0"/>
                <a:ea typeface="楷体" panose="02010609060101010101" charset="-122"/>
                <a:cs typeface="Times New Roman" panose="02020603050405020304" pitchFamily="18" charset="0"/>
                <a:sym typeface="+mn-ea"/>
              </a:rPr>
              <a:t> Comprehensively cover over 4,000 A-share stocks, supporting the generation of highly customized stock research reports.</a:t>
            </a:r>
            <a:endParaRPr>
              <a:latin typeface="Times New Roman" panose="02020603050405020304" pitchFamily="18" charset="0"/>
              <a:ea typeface="楷体" panose="02010609060101010101" charset="-122"/>
              <a:cs typeface="Times New Roman" panose="02020603050405020304" pitchFamily="18" charset="0"/>
              <a:sym typeface="+mn-ea"/>
            </a:endParaRPr>
          </a:p>
          <a:p>
            <a:pPr algn="l">
              <a:buClrTx/>
              <a:buSzTx/>
            </a:pPr>
            <a:r>
              <a:rPr b="1">
                <a:latin typeface="Times New Roman" panose="02020603050405020304" pitchFamily="18" charset="0"/>
                <a:ea typeface="楷体" panose="02010609060101010101" charset="-122"/>
                <a:cs typeface="Times New Roman" panose="02020603050405020304" pitchFamily="18" charset="0"/>
                <a:sym typeface="+mn-ea"/>
              </a:rPr>
              <a:t>Efficient and Cost-effective</a:t>
            </a:r>
            <a:r>
              <a:rPr>
                <a:latin typeface="Times New Roman" panose="02020603050405020304" pitchFamily="18" charset="0"/>
                <a:ea typeface="楷体" panose="02010609060101010101" charset="-122"/>
                <a:cs typeface="Times New Roman" panose="02020603050405020304" pitchFamily="18" charset="0"/>
                <a:sym typeface="+mn-ea"/>
              </a:rPr>
              <a:t>: Achieves rapid and large-scale production of stock research reports at a lower cost, significantly improving efficiency.</a:t>
            </a:r>
            <a:endParaRPr>
              <a:latin typeface="Times New Roman" panose="02020603050405020304" pitchFamily="18" charset="0"/>
              <a:ea typeface="楷体" panose="02010609060101010101" charset="-122"/>
              <a:cs typeface="Times New Roman" panose="02020603050405020304" pitchFamily="18" charset="0"/>
              <a:sym typeface="+mn-ea"/>
            </a:endParaRPr>
          </a:p>
          <a:p>
            <a:pPr algn="l">
              <a:buClrTx/>
              <a:buSzTx/>
            </a:pPr>
            <a:r>
              <a:rPr lang="en-US" b="1">
                <a:latin typeface="Times New Roman" panose="02020603050405020304" pitchFamily="18" charset="0"/>
                <a:ea typeface="楷体" panose="02010609060101010101" charset="-122"/>
                <a:cs typeface="Times New Roman" panose="02020603050405020304" pitchFamily="18" charset="0"/>
                <a:sym typeface="+mn-ea"/>
              </a:rPr>
              <a:t>Broad</a:t>
            </a:r>
            <a:r>
              <a:rPr b="1">
                <a:latin typeface="Times New Roman" panose="02020603050405020304" pitchFamily="18" charset="0"/>
                <a:ea typeface="楷体" panose="02010609060101010101" charset="-122"/>
                <a:cs typeface="Times New Roman" panose="02020603050405020304" pitchFamily="18" charset="0"/>
                <a:sym typeface="+mn-ea"/>
              </a:rPr>
              <a:t> Audience</a:t>
            </a:r>
            <a:endParaRPr b="1">
              <a:latin typeface="Times New Roman" panose="02020603050405020304" pitchFamily="18" charset="0"/>
              <a:ea typeface="楷体" panose="02010609060101010101" charset="-122"/>
              <a:cs typeface="Times New Roman" panose="02020603050405020304" pitchFamily="18" charset="0"/>
              <a:sym typeface="+mn-ea"/>
            </a:endParaRPr>
          </a:p>
          <a:p>
            <a:pPr marL="457200" lvl="1" indent="0" algn="l">
              <a:buClrTx/>
              <a:buSzTx/>
              <a:buNone/>
            </a:pPr>
            <a:r>
              <a:rPr sz="2855">
                <a:latin typeface="Times New Roman" panose="02020603050405020304" pitchFamily="18" charset="0"/>
                <a:ea typeface="楷体" panose="02010609060101010101" charset="-122"/>
                <a:cs typeface="Times New Roman" panose="02020603050405020304" pitchFamily="18" charset="0"/>
                <a:sym typeface="+mn-ea"/>
              </a:rPr>
              <a:t>Large Institutions: Provides deeply customizable stock research report services to meet their high-standard business needs.</a:t>
            </a:r>
            <a:endParaRPr sz="2855">
              <a:latin typeface="Times New Roman" panose="02020603050405020304" pitchFamily="18" charset="0"/>
              <a:ea typeface="楷体" panose="02010609060101010101" charset="-122"/>
              <a:cs typeface="Times New Roman" panose="02020603050405020304" pitchFamily="18" charset="0"/>
              <a:sym typeface="+mn-ea"/>
            </a:endParaRPr>
          </a:p>
          <a:p>
            <a:pPr marL="457200" lvl="1" indent="0" algn="l">
              <a:buClrTx/>
              <a:buSzTx/>
              <a:buNone/>
            </a:pPr>
            <a:r>
              <a:rPr sz="2855">
                <a:latin typeface="Times New Roman" panose="02020603050405020304" pitchFamily="18" charset="0"/>
                <a:ea typeface="楷体" panose="02010609060101010101" charset="-122"/>
                <a:cs typeface="Times New Roman" panose="02020603050405020304" pitchFamily="18" charset="0"/>
                <a:sym typeface="+mn-ea"/>
              </a:rPr>
              <a:t>Individual Investors: Offers investment advice and identifies high-quality targets.</a:t>
            </a:r>
            <a:endParaRPr sz="2855">
              <a:latin typeface="Times New Roman" panose="02020603050405020304" pitchFamily="18" charset="0"/>
              <a:ea typeface="楷体" panose="02010609060101010101" charset="-122"/>
              <a:cs typeface="Times New Roman" panose="02020603050405020304" pitchFamily="18" charset="0"/>
              <a:sym typeface="+mn-ea"/>
            </a:endParaRPr>
          </a:p>
          <a:p>
            <a:pPr marL="457200" lvl="1" indent="0" algn="l">
              <a:buClrTx/>
              <a:buSzTx/>
              <a:buNone/>
            </a:pPr>
            <a:r>
              <a:rPr sz="2855">
                <a:latin typeface="Times New Roman" panose="02020603050405020304" pitchFamily="18" charset="0"/>
                <a:ea typeface="楷体" panose="02010609060101010101" charset="-122"/>
                <a:cs typeface="Times New Roman" panose="02020603050405020304" pitchFamily="18" charset="0"/>
                <a:sym typeface="+mn-ea"/>
              </a:rPr>
              <a:t>Analysts: Offers powerful tools to significantly enhance analytical efficiency.</a:t>
            </a:r>
            <a:endParaRPr sz="2855">
              <a:latin typeface="Times New Roman" panose="02020603050405020304" pitchFamily="18" charset="0"/>
              <a:ea typeface="楷体" panose="02010609060101010101" charset="-122"/>
              <a:cs typeface="Times New Roman" panose="02020603050405020304" pitchFamily="18"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比亚迪(002594.SZ)研究报告(2024-03-27)_1"/>
          <p:cNvPicPr>
            <a:picLocks noChangeAspect="1"/>
          </p:cNvPicPr>
          <p:nvPr>
            <p:ph idx="1"/>
          </p:nvPr>
        </p:nvPicPr>
        <p:blipFill>
          <a:blip r:embed="rId1"/>
          <a:stretch>
            <a:fillRect/>
          </a:stretch>
        </p:blipFill>
        <p:spPr>
          <a:xfrm>
            <a:off x="838200" y="-8255"/>
            <a:ext cx="5304790" cy="6866255"/>
          </a:xfrm>
          <a:prstGeom prst="rect">
            <a:avLst/>
          </a:prstGeom>
        </p:spPr>
      </p:pic>
      <p:pic>
        <p:nvPicPr>
          <p:cNvPr id="5" name="图片 4" descr="比亚迪(002594.SZ)研究报告(2024-03-27)_2"/>
          <p:cNvPicPr>
            <a:picLocks noChangeAspect="1"/>
          </p:cNvPicPr>
          <p:nvPr/>
        </p:nvPicPr>
        <p:blipFill>
          <a:blip r:embed="rId2"/>
          <a:stretch>
            <a:fillRect/>
          </a:stretch>
        </p:blipFill>
        <p:spPr>
          <a:xfrm>
            <a:off x="6434455" y="-8255"/>
            <a:ext cx="5299710" cy="685800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7032,&quot;width&quot;:19200}"/>
</p:tagLst>
</file>

<file path=ppt/tags/tag2.xml><?xml version="1.0" encoding="utf-8"?>
<p:tagLst xmlns:p="http://schemas.openxmlformats.org/presentationml/2006/main">
  <p:tag name="KSO_WM_MEDIACOVER_FLAG" val="1"/>
  <p:tag name="KSO_WM_UNIT_MEDIACOVER_BTN_STATE" val="0"/>
  <p:tag name="KSO_WM_UNIT_MEDIACOVER_BTNRECT" val="5744*3079*693*693"/>
  <p:tag name="KSO_WM_UNIT_MEDIACOVER_STYLEID" val="2"/>
  <p:tag name="KSO_WM_UNIT_MEDIACOVER_TEXTSTATE" val="0"/>
  <p:tag name="KSO_WM_UNIT_MEDIACOVER_BTN_POS" val="c"/>
  <p:tag name="KSO_WM_UNIT_MEDIACOVER_BTN_STYLE" val="ee0bc779c1f3d7f3e90c96344320e69a"/>
</p:tagLst>
</file>

<file path=ppt/tags/tag3.xml><?xml version="1.0" encoding="utf-8"?>
<p:tagLst xmlns:p="http://schemas.openxmlformats.org/presentationml/2006/main">
  <p:tag name="COMMONDATA" val="eyJoZGlkIjoiNzI4MDgxMGZlMTdhYTEwMDRiY2Q3YjdjOWE0NDVjMD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3622</Words>
  <Application>WPS 演示</Application>
  <PresentationFormat>宽屏</PresentationFormat>
  <Paragraphs>145</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宋体</vt:lpstr>
      <vt:lpstr>Wingdings</vt:lpstr>
      <vt:lpstr>Arial Unicode MS</vt:lpstr>
      <vt:lpstr>楷体</vt:lpstr>
      <vt:lpstr>Times New Roman</vt:lpstr>
      <vt:lpstr>微软雅黑</vt:lpstr>
      <vt:lpstr>Calibri</vt:lpstr>
      <vt:lpstr>华文楷体</vt:lpstr>
      <vt:lpstr>Office 主题</vt:lpstr>
      <vt:lpstr>AI大模型股票研报</vt:lpstr>
      <vt:lpstr>人工股票研报的局限性</vt:lpstr>
      <vt:lpstr>AI大模型股票研报示意图</vt:lpstr>
      <vt:lpstr>AI大模型股票研报样例</vt:lpstr>
      <vt:lpstr>AI大模型股票研报的核心优势</vt:lpstr>
      <vt:lpstr>信息源全面(综合了20多种权威财经信息源)</vt:lpstr>
      <vt:lpstr>时效性强(利用最新资讯，生成仅需5分钟)</vt:lpstr>
      <vt:lpstr>AI大模型的独特价值</vt:lpstr>
      <vt:lpstr>PowerPoint 演示文稿</vt:lpstr>
      <vt:lpstr>PowerPoint 演示文稿</vt:lpstr>
      <vt:lpstr>PowerPoint 演示文稿</vt:lpstr>
      <vt:lpstr>我们的网站</vt:lpstr>
      <vt:lpstr>在未来, 我们将会...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 Jia</dc:creator>
  <cp:lastModifiedBy>贾天忠</cp:lastModifiedBy>
  <cp:revision>5</cp:revision>
  <dcterms:created xsi:type="dcterms:W3CDTF">2024-04-05T07:37:00Z</dcterms:created>
  <dcterms:modified xsi:type="dcterms:W3CDTF">2024-04-06T13:48:17Z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808AD015CCE74809ADBA64B1B088752A</vt:lpwstr>
  </property>
  <property fmtid="{D5CDD505-2E9C-101B-9397-08002B2CF9AE}" pid="3" name="KSOProductBuildVer">
    <vt:lpwstr>2052-11.1.0.12165</vt:lpwstr>
  </property>
</Properties>
</file>